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8" r:id="rId8"/>
    <p:sldId id="266" r:id="rId9"/>
    <p:sldId id="269" r:id="rId10"/>
    <p:sldId id="270" r:id="rId11"/>
    <p:sldId id="271"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Jessup" userId="30f7e96d-9bb6-4bfa-b1a1-6099f94ca007" providerId="ADAL" clId="{D5226A29-3E48-44B9-BB1D-5892A00C656C}"/>
    <pc:docChg chg="delSld modSld">
      <pc:chgData name="Rachel Jessup" userId="30f7e96d-9bb6-4bfa-b1a1-6099f94ca007" providerId="ADAL" clId="{D5226A29-3E48-44B9-BB1D-5892A00C656C}" dt="2020-11-23T16:18:01.291" v="69" actId="47"/>
      <pc:docMkLst>
        <pc:docMk/>
      </pc:docMkLst>
      <pc:sldChg chg="modSp mod">
        <pc:chgData name="Rachel Jessup" userId="30f7e96d-9bb6-4bfa-b1a1-6099f94ca007" providerId="ADAL" clId="{D5226A29-3E48-44B9-BB1D-5892A00C656C}" dt="2020-11-23T16:10:17.515" v="7" actId="20577"/>
        <pc:sldMkLst>
          <pc:docMk/>
          <pc:sldMk cId="3457522585" sldId="258"/>
        </pc:sldMkLst>
        <pc:spChg chg="mod">
          <ac:chgData name="Rachel Jessup" userId="30f7e96d-9bb6-4bfa-b1a1-6099f94ca007" providerId="ADAL" clId="{D5226A29-3E48-44B9-BB1D-5892A00C656C}" dt="2020-11-23T16:10:17.515" v="7" actId="20577"/>
          <ac:spMkLst>
            <pc:docMk/>
            <pc:sldMk cId="3457522585" sldId="258"/>
            <ac:spMk id="5" creationId="{00000000-0000-0000-0000-000000000000}"/>
          </ac:spMkLst>
        </pc:spChg>
      </pc:sldChg>
      <pc:sldChg chg="modSp mod">
        <pc:chgData name="Rachel Jessup" userId="30f7e96d-9bb6-4bfa-b1a1-6099f94ca007" providerId="ADAL" clId="{D5226A29-3E48-44B9-BB1D-5892A00C656C}" dt="2020-11-23T16:16:55.006" v="68" actId="20577"/>
        <pc:sldMkLst>
          <pc:docMk/>
          <pc:sldMk cId="1679336154" sldId="273"/>
        </pc:sldMkLst>
        <pc:spChg chg="mod">
          <ac:chgData name="Rachel Jessup" userId="30f7e96d-9bb6-4bfa-b1a1-6099f94ca007" providerId="ADAL" clId="{D5226A29-3E48-44B9-BB1D-5892A00C656C}" dt="2020-11-23T16:16:55.006" v="68" actId="20577"/>
          <ac:spMkLst>
            <pc:docMk/>
            <pc:sldMk cId="1679336154" sldId="273"/>
            <ac:spMk id="6" creationId="{00000000-0000-0000-0000-000000000000}"/>
          </ac:spMkLst>
        </pc:spChg>
      </pc:sldChg>
      <pc:sldChg chg="del">
        <pc:chgData name="Rachel Jessup" userId="30f7e96d-9bb6-4bfa-b1a1-6099f94ca007" providerId="ADAL" clId="{D5226A29-3E48-44B9-BB1D-5892A00C656C}" dt="2020-11-23T16:18:01.291" v="69" actId="47"/>
        <pc:sldMkLst>
          <pc:docMk/>
          <pc:sldMk cId="2520381912"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C2A67E7-C53A-4AC2-97ED-F865192FC569}" type="datetimeFigureOut">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385179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2A67E7-C53A-4AC2-97ED-F865192FC569}" type="datetimeFigureOut">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185949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2A67E7-C53A-4AC2-97ED-F865192FC569}" type="datetimeFigureOut">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383866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2A67E7-C53A-4AC2-97ED-F865192FC569}" type="datetimeFigureOut">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198136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2A67E7-C53A-4AC2-97ED-F865192FC569}" type="datetimeFigureOut">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363544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2A67E7-C53A-4AC2-97ED-F865192FC569}" type="datetimeFigureOut">
              <a:rPr lang="en-GB" smtClean="0"/>
              <a:t>23/11/2020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2466166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2A67E7-C53A-4AC2-97ED-F865192FC569}" type="datetimeFigureOut">
              <a:rPr lang="en-GB" smtClean="0"/>
              <a:t>23/11/2020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237053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2A67E7-C53A-4AC2-97ED-F865192FC569}" type="datetimeFigureOut">
              <a:rPr lang="en-GB" smtClean="0"/>
              <a:t>23/11/2020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90157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A67E7-C53A-4AC2-97ED-F865192FC569}" type="datetimeFigureOut">
              <a:rPr lang="en-GB" smtClean="0"/>
              <a:t>23/11/2020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1586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2A67E7-C53A-4AC2-97ED-F865192FC569}" type="datetimeFigureOut">
              <a:rPr lang="en-GB" smtClean="0"/>
              <a:t>23/11/2020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3537108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2A67E7-C53A-4AC2-97ED-F865192FC569}" type="datetimeFigureOut">
              <a:rPr lang="en-GB" smtClean="0"/>
              <a:t>23/11/2020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6C85F5-C94F-43FF-9482-0A1E5E9343C1}" type="slidenum">
              <a:rPr lang="en-GB" smtClean="0"/>
              <a:t>‹#›</a:t>
            </a:fld>
            <a:endParaRPr lang="en-GB"/>
          </a:p>
        </p:txBody>
      </p:sp>
    </p:spTree>
    <p:extLst>
      <p:ext uri="{BB962C8B-B14F-4D97-AF65-F5344CB8AC3E}">
        <p14:creationId xmlns:p14="http://schemas.microsoft.com/office/powerpoint/2010/main" val="390376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A67E7-C53A-4AC2-97ED-F865192FC569}" type="datetimeFigureOut">
              <a:rPr lang="en-GB" smtClean="0"/>
              <a:t>23/11/2020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C85F5-C94F-43FF-9482-0A1E5E9343C1}" type="slidenum">
              <a:rPr lang="en-GB" smtClean="0"/>
              <a:t>‹#›</a:t>
            </a:fld>
            <a:endParaRPr lang="en-GB"/>
          </a:p>
        </p:txBody>
      </p:sp>
    </p:spTree>
    <p:extLst>
      <p:ext uri="{BB962C8B-B14F-4D97-AF65-F5344CB8AC3E}">
        <p14:creationId xmlns:p14="http://schemas.microsoft.com/office/powerpoint/2010/main" val="3076953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hotos.google.com/photo/AF1QipMdINhOtEuiVR4xsNGdC_NEXHIQ5Uu-pug1GJK2"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hotos.google.com/photo/AF1QipMdINhOtEuiVR4xsNGdC_NEXHIQ5Uu-pug1GJK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mksGYtUKhZ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hotos.google.com/photo/AF1QipMdINhOtEuiVR4xsNGdC_NEXHIQ5Uu-pug1GJK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hotos.google.com/photo/AF1QipMdINhOtEuiVR4xsNGdC_NEXHIQ5Uu-pug1GJK2"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hotos.google.com/photo/AF1QipMdINhOtEuiVR4xsNGdC_NEXHIQ5Uu-pug1GJK2"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1093304" y="844826"/>
            <a:ext cx="9621078" cy="5262979"/>
          </a:xfrm>
          <a:prstGeom prst="rect">
            <a:avLst/>
          </a:prstGeom>
          <a:noFill/>
        </p:spPr>
        <p:txBody>
          <a:bodyPr wrap="square" rtlCol="0">
            <a:spAutoFit/>
          </a:bodyPr>
          <a:lstStyle/>
          <a:p>
            <a:pPr algn="ctr"/>
            <a:r>
              <a:rPr lang="en-GB" sz="4800" dirty="0">
                <a:latin typeface="XCCW Joined 1a" panose="03050602040000000000" pitchFamily="66" charset="0"/>
              </a:rPr>
              <a:t>RE Lesson One</a:t>
            </a: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Prayer In Art</a:t>
            </a: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Reflection</a:t>
            </a:r>
          </a:p>
        </p:txBody>
      </p:sp>
    </p:spTree>
    <p:extLst>
      <p:ext uri="{BB962C8B-B14F-4D97-AF65-F5344CB8AC3E}">
        <p14:creationId xmlns:p14="http://schemas.microsoft.com/office/powerpoint/2010/main" val="2550507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51" y="89452"/>
            <a:ext cx="12176349" cy="7478970"/>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Four: Patterns and Connect</a:t>
            </a:r>
            <a:endParaRPr lang="en-GB" sz="4800" dirty="0">
              <a:effectLst/>
              <a:hlinkClick r:id="rId2"/>
            </a:endParaRPr>
          </a:p>
          <a:p>
            <a:pPr algn="ctr"/>
            <a:endParaRPr lang="en-GB" sz="4800" dirty="0">
              <a:latin typeface="XCCW Joined 1a" panose="03050602040000000000" pitchFamily="66" charset="0"/>
            </a:endParaRPr>
          </a:p>
        </p:txBody>
      </p:sp>
      <p:sp>
        <p:nvSpPr>
          <p:cNvPr id="6" name="TextBox 5"/>
          <p:cNvSpPr txBox="1"/>
          <p:nvPr/>
        </p:nvSpPr>
        <p:spPr>
          <a:xfrm>
            <a:off x="9199864" y="697752"/>
            <a:ext cx="2802835" cy="5078313"/>
          </a:xfrm>
          <a:prstGeom prst="rect">
            <a:avLst/>
          </a:prstGeom>
          <a:noFill/>
        </p:spPr>
        <p:txBody>
          <a:bodyPr wrap="square" rtlCol="0">
            <a:spAutoFit/>
          </a:bodyPr>
          <a:lstStyle/>
          <a:p>
            <a:pPr algn="ctr"/>
            <a:r>
              <a:rPr lang="en-GB" dirty="0">
                <a:latin typeface="XCCW Joined 1a" panose="03050602040000000000" pitchFamily="66" charset="0"/>
              </a:rPr>
              <a:t>Fill the space around God with people who you want to pray for or talk to Him about.</a:t>
            </a:r>
          </a:p>
          <a:p>
            <a:pPr algn="ctr"/>
            <a:endParaRPr lang="en-GB" dirty="0">
              <a:latin typeface="XCCW Joined 1a" panose="03050602040000000000" pitchFamily="66" charset="0"/>
            </a:endParaRPr>
          </a:p>
          <a:p>
            <a:pPr algn="ctr"/>
            <a:r>
              <a:rPr lang="en-GB" dirty="0">
                <a:latin typeface="XCCW Joined 1a" panose="03050602040000000000" pitchFamily="66" charset="0"/>
              </a:rPr>
              <a:t>Use some of the patterns you worked on to decorate the bubbles.</a:t>
            </a:r>
          </a:p>
          <a:p>
            <a:pPr algn="ctr"/>
            <a:endParaRPr lang="en-GB" dirty="0">
              <a:latin typeface="XCCW Joined 1a" panose="03050602040000000000" pitchFamily="66" charset="0"/>
            </a:endParaRPr>
          </a:p>
          <a:p>
            <a:pPr algn="ctr"/>
            <a:r>
              <a:rPr lang="en-GB" dirty="0">
                <a:latin typeface="XCCW Joined 1a" panose="03050602040000000000" pitchFamily="66" charset="0"/>
              </a:rPr>
              <a:t>Draw a line to connect everyone to God, after all we are all His children. </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724" y="954151"/>
            <a:ext cx="4475249" cy="3180523"/>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9930" y="2769971"/>
            <a:ext cx="3945835" cy="3183572"/>
          </a:xfrm>
          <a:prstGeom prst="rect">
            <a:avLst/>
          </a:prstGeom>
        </p:spPr>
      </p:pic>
    </p:spTree>
    <p:extLst>
      <p:ext uri="{BB962C8B-B14F-4D97-AF65-F5344CB8AC3E}">
        <p14:creationId xmlns:p14="http://schemas.microsoft.com/office/powerpoint/2010/main" val="185259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51" y="89452"/>
            <a:ext cx="12176349" cy="7478970"/>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Five: Focus for prayer</a:t>
            </a:r>
            <a:endParaRPr lang="en-GB" sz="4800" dirty="0">
              <a:effectLst/>
              <a:hlinkClick r:id="rId2"/>
            </a:endParaRPr>
          </a:p>
          <a:p>
            <a:pPr algn="ctr"/>
            <a:endParaRPr lang="en-GB" sz="4800" dirty="0">
              <a:latin typeface="XCCW Joined 1a" panose="03050602040000000000" pitchFamily="66" charset="0"/>
            </a:endParaRPr>
          </a:p>
        </p:txBody>
      </p:sp>
      <p:sp>
        <p:nvSpPr>
          <p:cNvPr id="6" name="TextBox 5"/>
          <p:cNvSpPr txBox="1"/>
          <p:nvPr/>
        </p:nvSpPr>
        <p:spPr>
          <a:xfrm>
            <a:off x="6103825" y="925831"/>
            <a:ext cx="3402525" cy="2308324"/>
          </a:xfrm>
          <a:prstGeom prst="rect">
            <a:avLst/>
          </a:prstGeom>
          <a:noFill/>
        </p:spPr>
        <p:txBody>
          <a:bodyPr wrap="square" rtlCol="0">
            <a:spAutoFit/>
          </a:bodyPr>
          <a:lstStyle/>
          <a:p>
            <a:pPr algn="ctr"/>
            <a:r>
              <a:rPr lang="en-GB" dirty="0">
                <a:latin typeface="XCCW Joined 1a" panose="03050602040000000000" pitchFamily="66" charset="0"/>
              </a:rPr>
              <a:t>Once you are happy with your prayer about your special people, I want you to think about how God could help them. What did you say to God in your thoughts?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990" y="1596643"/>
            <a:ext cx="5576511" cy="3945836"/>
          </a:xfrm>
          <a:prstGeom prst="rect">
            <a:avLst/>
          </a:prstGeom>
        </p:spPr>
      </p:pic>
      <p:sp>
        <p:nvSpPr>
          <p:cNvPr id="8" name="TextBox 7"/>
          <p:cNvSpPr txBox="1"/>
          <p:nvPr/>
        </p:nvSpPr>
        <p:spPr>
          <a:xfrm>
            <a:off x="9046250" y="3484528"/>
            <a:ext cx="2802835" cy="2031325"/>
          </a:xfrm>
          <a:prstGeom prst="rect">
            <a:avLst/>
          </a:prstGeom>
          <a:noFill/>
        </p:spPr>
        <p:txBody>
          <a:bodyPr wrap="square" rtlCol="0">
            <a:spAutoFit/>
          </a:bodyPr>
          <a:lstStyle/>
          <a:p>
            <a:pPr algn="ctr"/>
            <a:r>
              <a:rPr lang="en-GB" dirty="0">
                <a:latin typeface="XCCW Joined 1a" panose="03050602040000000000" pitchFamily="66" charset="0"/>
              </a:rPr>
              <a:t>Around the outside of your prayer bubbles, write the focus words that came into your prayer to help you reflect. </a:t>
            </a:r>
          </a:p>
        </p:txBody>
      </p:sp>
      <p:cxnSp>
        <p:nvCxnSpPr>
          <p:cNvPr id="9" name="Straight Arrow Connector 8"/>
          <p:cNvCxnSpPr/>
          <p:nvPr/>
        </p:nvCxnSpPr>
        <p:spPr>
          <a:xfrm flipH="1" flipV="1">
            <a:off x="3846444" y="4638691"/>
            <a:ext cx="5199806" cy="3483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351722" y="3349487"/>
            <a:ext cx="7694529" cy="6559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63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97" y="149086"/>
            <a:ext cx="11936895" cy="6740307"/>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Six: Prayer in art</a:t>
            </a:r>
          </a:p>
        </p:txBody>
      </p:sp>
      <p:pic>
        <p:nvPicPr>
          <p:cNvPr id="5" name="VID_20200524_1740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962" y="1172189"/>
            <a:ext cx="8345071" cy="4694102"/>
          </a:xfrm>
          <a:prstGeom prst="rect">
            <a:avLst/>
          </a:prstGeom>
        </p:spPr>
      </p:pic>
      <p:sp>
        <p:nvSpPr>
          <p:cNvPr id="6" name="TextBox 5"/>
          <p:cNvSpPr txBox="1"/>
          <p:nvPr/>
        </p:nvSpPr>
        <p:spPr>
          <a:xfrm>
            <a:off x="8766311" y="841583"/>
            <a:ext cx="3356131" cy="4524315"/>
          </a:xfrm>
          <a:prstGeom prst="rect">
            <a:avLst/>
          </a:prstGeom>
          <a:noFill/>
        </p:spPr>
        <p:txBody>
          <a:bodyPr wrap="square" rtlCol="0">
            <a:spAutoFit/>
          </a:bodyPr>
          <a:lstStyle/>
          <a:p>
            <a:pPr algn="ctr"/>
            <a:r>
              <a:rPr lang="en-GB" dirty="0">
                <a:latin typeface="XCCW Joined 1a" panose="03050602040000000000" pitchFamily="66" charset="0"/>
              </a:rPr>
              <a:t>Now cut out your prayer and put it onto some beautiful bright card. </a:t>
            </a:r>
          </a:p>
          <a:p>
            <a:pPr algn="ctr"/>
            <a:endParaRPr lang="en-GB" dirty="0">
              <a:latin typeface="XCCW Joined 1a" panose="03050602040000000000" pitchFamily="66" charset="0"/>
            </a:endParaRPr>
          </a:p>
          <a:p>
            <a:pPr algn="ctr"/>
            <a:r>
              <a:rPr lang="en-GB" dirty="0">
                <a:latin typeface="XCCW Joined 1a" panose="03050602040000000000" pitchFamily="66" charset="0"/>
              </a:rPr>
              <a:t>Remember what Jesus taught us about prayer? </a:t>
            </a:r>
          </a:p>
          <a:p>
            <a:pPr algn="ctr"/>
            <a:endParaRPr lang="en-GB" dirty="0">
              <a:latin typeface="XCCW Joined 1a" panose="03050602040000000000" pitchFamily="66" charset="0"/>
            </a:endParaRPr>
          </a:p>
          <a:p>
            <a:pPr algn="ctr"/>
            <a:r>
              <a:rPr lang="en-GB" dirty="0">
                <a:latin typeface="XCCW Joined 1a" panose="03050602040000000000" pitchFamily="66" charset="0"/>
              </a:rPr>
              <a:t>Be honest about how you feel.</a:t>
            </a:r>
          </a:p>
          <a:p>
            <a:pPr algn="ctr"/>
            <a:endParaRPr lang="en-GB" dirty="0">
              <a:latin typeface="XCCW Joined 1a" panose="03050602040000000000" pitchFamily="66" charset="0"/>
            </a:endParaRPr>
          </a:p>
          <a:p>
            <a:pPr algn="ctr"/>
            <a:r>
              <a:rPr lang="en-GB" dirty="0">
                <a:latin typeface="XCCW Joined 1a" panose="03050602040000000000" pitchFamily="66" charset="0"/>
              </a:rPr>
              <a:t>Try being quiet and still and think about what you want to say to God. </a:t>
            </a:r>
          </a:p>
          <a:p>
            <a:pPr algn="ctr"/>
            <a:endParaRPr lang="en-GB" dirty="0">
              <a:latin typeface="XCCW Joined 1a" panose="03050602040000000000" pitchFamily="66" charset="0"/>
            </a:endParaRPr>
          </a:p>
          <a:p>
            <a:pPr algn="ctr"/>
            <a:r>
              <a:rPr lang="en-GB" dirty="0">
                <a:latin typeface="XCCW Joined 1a" panose="03050602040000000000" pitchFamily="66" charset="0"/>
              </a:rPr>
              <a:t>Hopefully this will help to organise your thoughts and give you the words you want to say.</a:t>
            </a:r>
          </a:p>
        </p:txBody>
      </p:sp>
    </p:spTree>
    <p:extLst>
      <p:ext uri="{BB962C8B-B14F-4D97-AF65-F5344CB8AC3E}">
        <p14:creationId xmlns:p14="http://schemas.microsoft.com/office/powerpoint/2010/main" val="1679336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7598466" y="2274404"/>
            <a:ext cx="3766931" cy="502257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7701" t="3650" r="3832"/>
          <a:stretch/>
        </p:blipFill>
        <p:spPr>
          <a:xfrm>
            <a:off x="964095" y="119270"/>
            <a:ext cx="4273827" cy="3935896"/>
          </a:xfrm>
          <a:prstGeom prst="rect">
            <a:avLst/>
          </a:prstGeom>
        </p:spPr>
      </p:pic>
      <p:sp>
        <p:nvSpPr>
          <p:cNvPr id="6" name="TextBox 5"/>
          <p:cNvSpPr txBox="1"/>
          <p:nvPr/>
        </p:nvSpPr>
        <p:spPr>
          <a:xfrm>
            <a:off x="5327377" y="288165"/>
            <a:ext cx="6773066" cy="2308324"/>
          </a:xfrm>
          <a:prstGeom prst="rect">
            <a:avLst/>
          </a:prstGeom>
          <a:noFill/>
        </p:spPr>
        <p:txBody>
          <a:bodyPr wrap="square" rtlCol="0">
            <a:spAutoFit/>
          </a:bodyPr>
          <a:lstStyle/>
          <a:p>
            <a:pPr algn="ctr"/>
            <a:r>
              <a:rPr lang="en-GB" dirty="0">
                <a:latin typeface="XCCW Joined 1a" panose="03050602040000000000" pitchFamily="66" charset="0"/>
              </a:rPr>
              <a:t>Top Tip:</a:t>
            </a:r>
          </a:p>
          <a:p>
            <a:pPr algn="ctr"/>
            <a:r>
              <a:rPr lang="en-GB" dirty="0">
                <a:latin typeface="XCCW Joined 1a" panose="03050602040000000000" pitchFamily="66" charset="0"/>
              </a:rPr>
              <a:t>You can make it as complicated or simple as you like. </a:t>
            </a:r>
          </a:p>
          <a:p>
            <a:pPr algn="ctr"/>
            <a:endParaRPr lang="en-GB" dirty="0">
              <a:latin typeface="XCCW Joined 1a" panose="03050602040000000000" pitchFamily="66" charset="0"/>
            </a:endParaRPr>
          </a:p>
          <a:p>
            <a:pPr algn="ctr"/>
            <a:r>
              <a:rPr lang="en-GB" dirty="0">
                <a:latin typeface="XCCW Joined 1a" panose="03050602040000000000" pitchFamily="66" charset="0"/>
              </a:rPr>
              <a:t>The example to the left has most of my family, including nieces, nephews and cousins.</a:t>
            </a:r>
          </a:p>
          <a:p>
            <a:pPr algn="ctr"/>
            <a:endParaRPr lang="en-GB" dirty="0">
              <a:latin typeface="XCCW Joined 1a" panose="03050602040000000000" pitchFamily="66" charset="0"/>
            </a:endParaRPr>
          </a:p>
          <a:p>
            <a:pPr algn="ctr"/>
            <a:r>
              <a:rPr lang="en-GB" dirty="0">
                <a:latin typeface="XCCW Joined 1a" panose="03050602040000000000" pitchFamily="66" charset="0"/>
              </a:rPr>
              <a:t>The example below is my son’s prayer in art. </a:t>
            </a:r>
          </a:p>
        </p:txBody>
      </p:sp>
      <p:sp>
        <p:nvSpPr>
          <p:cNvPr id="7" name="TextBox 6"/>
          <p:cNvSpPr txBox="1"/>
          <p:nvPr/>
        </p:nvSpPr>
        <p:spPr>
          <a:xfrm>
            <a:off x="119269" y="4343332"/>
            <a:ext cx="6773066" cy="2308324"/>
          </a:xfrm>
          <a:prstGeom prst="rect">
            <a:avLst/>
          </a:prstGeom>
          <a:noFill/>
        </p:spPr>
        <p:txBody>
          <a:bodyPr wrap="square" rtlCol="0">
            <a:spAutoFit/>
          </a:bodyPr>
          <a:lstStyle/>
          <a:p>
            <a:pPr algn="ctr"/>
            <a:r>
              <a:rPr lang="en-GB" dirty="0">
                <a:latin typeface="XCCW Joined 1a" panose="03050602040000000000" pitchFamily="66" charset="0"/>
              </a:rPr>
              <a:t>Top Tip:</a:t>
            </a:r>
          </a:p>
          <a:p>
            <a:pPr algn="ctr"/>
            <a:r>
              <a:rPr lang="en-GB" dirty="0">
                <a:latin typeface="XCCW Joined 1a" panose="03050602040000000000" pitchFamily="66" charset="0"/>
              </a:rPr>
              <a:t>Remember it does not have to be aimed at God, you can use this to count your blessings, think about those you love or who you miss, those who are ill or no longer with us. Just spend time together either talking or in still silence. Focus your mind and be grateful for those who make a difference to our lives.</a:t>
            </a:r>
          </a:p>
        </p:txBody>
      </p:sp>
    </p:spTree>
    <p:extLst>
      <p:ext uri="{BB962C8B-B14F-4D97-AF65-F5344CB8AC3E}">
        <p14:creationId xmlns:p14="http://schemas.microsoft.com/office/powerpoint/2010/main" val="152452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8295" y="251191"/>
            <a:ext cx="10754139" cy="6606809"/>
          </a:xfrm>
          <a:prstGeom prst="rect">
            <a:avLst/>
          </a:prstGeom>
        </p:spPr>
        <p:txBody>
          <a:bodyPr wrap="square">
            <a:spAutoFit/>
          </a:bodyPr>
          <a:lstStyle/>
          <a:p>
            <a:pPr fontAlgn="t">
              <a:lnSpc>
                <a:spcPct val="107000"/>
              </a:lnSpc>
              <a:spcAft>
                <a:spcPts val="800"/>
              </a:spcAft>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There are 4 main reasons for people praying: </a:t>
            </a:r>
          </a:p>
          <a:p>
            <a:pPr marL="457200" indent="-457200" fontAlgn="t">
              <a:lnSpc>
                <a:spcPct val="107000"/>
              </a:lnSpc>
              <a:spcAft>
                <a:spcPts val="800"/>
              </a:spcAft>
              <a:buFont typeface="Arial" panose="020B0604020202020204" pitchFamily="34" charset="0"/>
              <a:buChar char="•"/>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to praise, </a:t>
            </a:r>
          </a:p>
          <a:p>
            <a:pPr marL="457200" indent="-457200" fontAlgn="t">
              <a:lnSpc>
                <a:spcPct val="107000"/>
              </a:lnSpc>
              <a:spcAft>
                <a:spcPts val="800"/>
              </a:spcAft>
              <a:buFont typeface="Arial" panose="020B0604020202020204" pitchFamily="34" charset="0"/>
              <a:buChar char="•"/>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to give thanks, </a:t>
            </a:r>
          </a:p>
          <a:p>
            <a:pPr marL="457200" indent="-457200" fontAlgn="t">
              <a:lnSpc>
                <a:spcPct val="107000"/>
              </a:lnSpc>
              <a:spcAft>
                <a:spcPts val="800"/>
              </a:spcAft>
              <a:buFont typeface="Arial" panose="020B0604020202020204" pitchFamily="34" charset="0"/>
              <a:buChar char="•"/>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to say sorry (repent) </a:t>
            </a:r>
          </a:p>
          <a:p>
            <a:pPr marL="457200" indent="-457200" fontAlgn="t">
              <a:lnSpc>
                <a:spcPct val="107000"/>
              </a:lnSpc>
              <a:spcAft>
                <a:spcPts val="800"/>
              </a:spcAft>
              <a:buFont typeface="Arial" panose="020B0604020202020204" pitchFamily="34" charset="0"/>
              <a:buChar char="•"/>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ask for something (forgiveness)</a:t>
            </a:r>
          </a:p>
          <a:p>
            <a:pPr fontAlgn="t">
              <a:lnSpc>
                <a:spcPct val="107000"/>
              </a:lnSpc>
              <a:spcAft>
                <a:spcPts val="800"/>
              </a:spcAft>
            </a:pPr>
            <a:endPar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a:p>
            <a:pPr fontAlgn="t">
              <a:lnSpc>
                <a:spcPct val="107000"/>
              </a:lnSpc>
              <a:spcAft>
                <a:spcPts val="800"/>
              </a:spcAft>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Play this movie clip from Bruce Almighty </a:t>
            </a:r>
            <a:r>
              <a:rPr lang="en-GB" sz="3200" u="sng" dirty="0">
                <a:solidFill>
                  <a:srgbClr val="0563C1"/>
                </a:solidFill>
                <a:latin typeface="XCCW Joined 1a" panose="03050602040000000000" pitchFamily="66" charset="0"/>
                <a:ea typeface="Times New Roman" panose="02020603050405020304" pitchFamily="18" charset="0"/>
                <a:cs typeface="Times New Roman" panose="02020603050405020304" pitchFamily="18" charset="0"/>
                <a:hlinkClick r:id="rId2"/>
              </a:rPr>
              <a:t>https://www.youtube.com/watch?v=mksGYtUKhZs</a:t>
            </a: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 </a:t>
            </a:r>
          </a:p>
          <a:p>
            <a:pPr fontAlgn="t">
              <a:lnSpc>
                <a:spcPct val="107000"/>
              </a:lnSpc>
              <a:spcAft>
                <a:spcPts val="800"/>
              </a:spcAft>
            </a:pPr>
            <a:endPar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p:txBody>
      </p:sp>
      <p:pic>
        <p:nvPicPr>
          <p:cNvPr id="5" name="Picture 4" descr="September | 2011 | Epignosis (e-pē'-gnō-sēs) Ministri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2904" y="1003852"/>
            <a:ext cx="1934817" cy="3160628"/>
          </a:xfrm>
          <a:prstGeom prst="rect">
            <a:avLst/>
          </a:prstGeom>
        </p:spPr>
      </p:pic>
    </p:spTree>
    <p:extLst>
      <p:ext uri="{BB962C8B-B14F-4D97-AF65-F5344CB8AC3E}">
        <p14:creationId xmlns:p14="http://schemas.microsoft.com/office/powerpoint/2010/main" val="130128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452" y="177516"/>
            <a:ext cx="7752522" cy="4718215"/>
          </a:xfrm>
          <a:prstGeom prst="rect">
            <a:avLst/>
          </a:prstGeom>
        </p:spPr>
        <p:txBody>
          <a:bodyPr wrap="square">
            <a:spAutoFit/>
          </a:bodyPr>
          <a:lstStyle/>
          <a:p>
            <a:pPr algn="ctr" fontAlgn="t">
              <a:lnSpc>
                <a:spcPct val="107000"/>
              </a:lnSpc>
              <a:spcAft>
                <a:spcPts val="800"/>
              </a:spcAft>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Do you think God can reply to EVERY prayer?</a:t>
            </a:r>
          </a:p>
          <a:p>
            <a:pPr algn="ctr" fontAlgn="t">
              <a:lnSpc>
                <a:spcPct val="107000"/>
              </a:lnSpc>
              <a:spcAft>
                <a:spcPts val="800"/>
              </a:spcAft>
            </a:pPr>
            <a:endPar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a:p>
            <a:pPr algn="ctr" fontAlgn="t">
              <a:lnSpc>
                <a:spcPct val="107000"/>
              </a:lnSpc>
              <a:spcAft>
                <a:spcPts val="800"/>
              </a:spcAft>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Do you think Bruce solved the problem by answering through email with the ‘yes to all?’</a:t>
            </a:r>
          </a:p>
          <a:p>
            <a:pPr algn="ctr" fontAlgn="t">
              <a:lnSpc>
                <a:spcPct val="107000"/>
              </a:lnSpc>
              <a:spcAft>
                <a:spcPts val="800"/>
              </a:spcAft>
            </a:pPr>
            <a:endPar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a:p>
            <a:pPr algn="ctr" fontAlgn="t">
              <a:lnSpc>
                <a:spcPct val="107000"/>
              </a:lnSpc>
              <a:spcAft>
                <a:spcPts val="800"/>
              </a:spcAft>
            </a:pPr>
            <a:r>
              <a:rPr lang="en-GB" sz="32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God must get millions of prayers and every prayer is a conversation with Him for a different reason.</a:t>
            </a:r>
          </a:p>
        </p:txBody>
      </p:sp>
      <p:pic>
        <p:nvPicPr>
          <p:cNvPr id="3074" name="Picture 2" descr="Be Prepared to Teach Thinkers - Child Evangelism Fellowship"/>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51303" y="1630017"/>
            <a:ext cx="4124739" cy="41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2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157" y="715618"/>
            <a:ext cx="11791122" cy="5230856"/>
          </a:xfrm>
          <a:prstGeom prst="rect">
            <a:avLst/>
          </a:prstGeom>
        </p:spPr>
        <p:txBody>
          <a:bodyPr wrap="square">
            <a:spAutoFit/>
          </a:bodyPr>
          <a:lstStyle/>
          <a:p>
            <a:pPr fontAlgn="t">
              <a:lnSpc>
                <a:spcPct val="107000"/>
              </a:lnSpc>
              <a:spcAft>
                <a:spcPts val="800"/>
              </a:spcAft>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But sometimes…</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your words can disappear, </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 can become confused, </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 may lose interest, </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 may get bored, </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 may go back to prayers you just know, </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 may run out of words, </a:t>
            </a:r>
          </a:p>
          <a:p>
            <a:pPr marL="342900" indent="-342900" fontAlgn="t">
              <a:lnSpc>
                <a:spcPct val="107000"/>
              </a:lnSpc>
              <a:spcAft>
                <a:spcPts val="800"/>
              </a:spcAft>
              <a:buFont typeface="Arial" panose="020B0604020202020204" pitchFamily="34" charset="0"/>
              <a:buChar char="•"/>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you might not be able to find the words you want to say.</a:t>
            </a:r>
          </a:p>
          <a:p>
            <a:pPr fontAlgn="t">
              <a:lnSpc>
                <a:spcPct val="107000"/>
              </a:lnSpc>
              <a:spcAft>
                <a:spcPts val="800"/>
              </a:spcAft>
            </a:pPr>
            <a:endPar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a:p>
            <a:pPr algn="ctr" fontAlgn="t">
              <a:lnSpc>
                <a:spcPct val="107000"/>
              </a:lnSpc>
              <a:spcAft>
                <a:spcPts val="800"/>
              </a:spcAft>
            </a:pPr>
            <a:r>
              <a:rPr lang="en-GB" sz="4000" dirty="0">
                <a:solidFill>
                  <a:srgbClr val="FF0000"/>
                </a:solidFill>
                <a:latin typeface="XCCW Joined 1a" panose="03050602040000000000" pitchFamily="66" charset="0"/>
                <a:ea typeface="Times New Roman" panose="02020603050405020304" pitchFamily="18" charset="0"/>
                <a:cs typeface="Times New Roman" panose="02020603050405020304" pitchFamily="18" charset="0"/>
              </a:rPr>
              <a:t>So let’s solve this problem </a:t>
            </a:r>
            <a:r>
              <a:rPr lang="en-GB" sz="4000" dirty="0">
                <a:solidFill>
                  <a:srgbClr val="FF0000"/>
                </a:solidFill>
                <a:latin typeface="XCCW Joined 1a" panose="03050602040000000000" pitchFamily="66" charset="0"/>
                <a:ea typeface="Times New Roman" panose="02020603050405020304" pitchFamily="18" charset="0"/>
                <a:cs typeface="Times New Roman" panose="02020603050405020304" pitchFamily="18" charset="0"/>
                <a:sym typeface="Wingdings" panose="05000000000000000000" pitchFamily="2" charset="2"/>
              </a:rPr>
              <a:t></a:t>
            </a: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 </a:t>
            </a:r>
          </a:p>
        </p:txBody>
      </p:sp>
      <p:pic>
        <p:nvPicPr>
          <p:cNvPr id="1028" name="Picture 4" descr="Child Praying Stock Photos And Images - 123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3252" y="0"/>
            <a:ext cx="4558748" cy="308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4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7715" y="806615"/>
            <a:ext cx="7299547" cy="5244769"/>
          </a:xfrm>
          <a:prstGeom prst="rect">
            <a:avLst/>
          </a:prstGeom>
        </p:spPr>
        <p:txBody>
          <a:bodyPr wrap="square">
            <a:spAutoFit/>
          </a:bodyPr>
          <a:lstStyle/>
          <a:p>
            <a:pPr algn="ctr" fontAlgn="t">
              <a:lnSpc>
                <a:spcPct val="107000"/>
              </a:lnSpc>
              <a:spcAft>
                <a:spcPts val="800"/>
              </a:spcAft>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These RE lessons will help us to think of the words and ideas we want to talk to God about. </a:t>
            </a:r>
          </a:p>
          <a:p>
            <a:pPr algn="ctr" fontAlgn="t">
              <a:lnSpc>
                <a:spcPct val="107000"/>
              </a:lnSpc>
              <a:spcAft>
                <a:spcPts val="800"/>
              </a:spcAft>
            </a:pPr>
            <a:endPar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a:p>
            <a:pPr algn="ctr" fontAlgn="t">
              <a:lnSpc>
                <a:spcPct val="107000"/>
              </a:lnSpc>
              <a:spcAft>
                <a:spcPts val="800"/>
              </a:spcAft>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We will learn how to focus, reflect, find that stillness, how to be more spiritual and quiet through prayer. </a:t>
            </a:r>
          </a:p>
          <a:p>
            <a:pPr algn="ctr" fontAlgn="t">
              <a:lnSpc>
                <a:spcPct val="107000"/>
              </a:lnSpc>
              <a:spcAft>
                <a:spcPts val="800"/>
              </a:spcAft>
            </a:pPr>
            <a:endPar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endParaRPr>
          </a:p>
          <a:p>
            <a:pPr algn="ctr" fontAlgn="t">
              <a:lnSpc>
                <a:spcPct val="107000"/>
              </a:lnSpc>
              <a:spcAft>
                <a:spcPts val="800"/>
              </a:spcAft>
            </a:pPr>
            <a:r>
              <a:rPr lang="en-GB" sz="2400" dirty="0">
                <a:solidFill>
                  <a:srgbClr val="403E3E"/>
                </a:solidFill>
                <a:latin typeface="XCCW Joined 1a" panose="03050602040000000000" pitchFamily="66" charset="0"/>
                <a:ea typeface="Times New Roman" panose="02020603050405020304" pitchFamily="18" charset="0"/>
                <a:cs typeface="Times New Roman" panose="02020603050405020304" pitchFamily="18" charset="0"/>
              </a:rPr>
              <a:t>For Christians prayer helps them to learn ‘how to hear the still small voice or gentle whisper of God’ (1 Kings 19:12)</a:t>
            </a:r>
          </a:p>
        </p:txBody>
      </p:sp>
      <p:pic>
        <p:nvPicPr>
          <p:cNvPr id="2" name="Picture 1" descr="Epitome: Healing and the Power of Pray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577715" cy="6858000"/>
          </a:xfrm>
          <a:prstGeom prst="rect">
            <a:avLst/>
          </a:prstGeom>
        </p:spPr>
      </p:pic>
    </p:spTree>
    <p:extLst>
      <p:ext uri="{BB962C8B-B14F-4D97-AF65-F5344CB8AC3E}">
        <p14:creationId xmlns:p14="http://schemas.microsoft.com/office/powerpoint/2010/main" val="190796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330" y="117693"/>
            <a:ext cx="11936895" cy="6740307"/>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One: What do I need?</a:t>
            </a:r>
          </a:p>
        </p:txBody>
      </p:sp>
      <p:pic>
        <p:nvPicPr>
          <p:cNvPr id="6" name="Picture 5" descr="Gourmet Pens: Review: Pentel Slicci Gel Pens 0.7 m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8508" y="1126227"/>
            <a:ext cx="2897258" cy="2172944"/>
          </a:xfrm>
          <a:prstGeom prst="rect">
            <a:avLst/>
          </a:prstGeom>
        </p:spPr>
      </p:pic>
      <p:sp>
        <p:nvSpPr>
          <p:cNvPr id="7" name="Round Diagonal Corner Rectangle 6"/>
          <p:cNvSpPr/>
          <p:nvPr/>
        </p:nvSpPr>
        <p:spPr>
          <a:xfrm>
            <a:off x="248478" y="854765"/>
            <a:ext cx="3379305" cy="4810539"/>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Colored pencil - Wikipedi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8102" y="1126227"/>
            <a:ext cx="2897259" cy="2172944"/>
          </a:xfrm>
          <a:prstGeom prst="rect">
            <a:avLst/>
          </a:prstGeom>
        </p:spPr>
      </p:pic>
      <p:sp>
        <p:nvSpPr>
          <p:cNvPr id="9" name="TextBox 8"/>
          <p:cNvSpPr txBox="1"/>
          <p:nvPr/>
        </p:nvSpPr>
        <p:spPr>
          <a:xfrm>
            <a:off x="3520107" y="4307705"/>
            <a:ext cx="2802835" cy="646331"/>
          </a:xfrm>
          <a:prstGeom prst="rect">
            <a:avLst/>
          </a:prstGeom>
          <a:noFill/>
        </p:spPr>
        <p:txBody>
          <a:bodyPr wrap="square" rtlCol="0">
            <a:spAutoFit/>
          </a:bodyPr>
          <a:lstStyle/>
          <a:p>
            <a:pPr algn="ctr"/>
            <a:r>
              <a:rPr lang="en-GB" dirty="0">
                <a:latin typeface="XCCW Joined 1a" panose="03050602040000000000" pitchFamily="66" charset="0"/>
              </a:rPr>
              <a:t>2 plain sheets of paper</a:t>
            </a:r>
          </a:p>
        </p:txBody>
      </p:sp>
      <p:sp>
        <p:nvSpPr>
          <p:cNvPr id="10" name="TextBox 9"/>
          <p:cNvSpPr txBox="1"/>
          <p:nvPr/>
        </p:nvSpPr>
        <p:spPr>
          <a:xfrm>
            <a:off x="7616684" y="3376740"/>
            <a:ext cx="2802835" cy="1477328"/>
          </a:xfrm>
          <a:prstGeom prst="rect">
            <a:avLst/>
          </a:prstGeom>
          <a:noFill/>
        </p:spPr>
        <p:txBody>
          <a:bodyPr wrap="square" rtlCol="0">
            <a:spAutoFit/>
          </a:bodyPr>
          <a:lstStyle/>
          <a:p>
            <a:pPr algn="ctr"/>
            <a:r>
              <a:rPr lang="en-GB" dirty="0">
                <a:latin typeface="XCCW Joined 1a" panose="03050602040000000000" pitchFamily="66" charset="0"/>
              </a:rPr>
              <a:t>A selection of pens, pencils, felt tips, colouring pencils or wax crayons. </a:t>
            </a:r>
          </a:p>
        </p:txBody>
      </p:sp>
    </p:spTree>
    <p:extLst>
      <p:ext uri="{BB962C8B-B14F-4D97-AF65-F5344CB8AC3E}">
        <p14:creationId xmlns:p14="http://schemas.microsoft.com/office/powerpoint/2010/main" val="3946480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391" y="79513"/>
            <a:ext cx="11936895" cy="7478970"/>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Two: Make some patterns</a:t>
            </a:r>
            <a:endParaRPr lang="en-GB" sz="4800" dirty="0">
              <a:effectLst/>
              <a:hlinkClick r:id="rId2"/>
            </a:endParaRPr>
          </a:p>
          <a:p>
            <a:pPr algn="ctr"/>
            <a:endParaRPr lang="en-GB" sz="4800" dirty="0">
              <a:latin typeface="XCCW Joined 1a" panose="03050602040000000000" pitchFamily="66" charset="0"/>
            </a:endParaRPr>
          </a:p>
        </p:txBody>
      </p:sp>
      <p:sp>
        <p:nvSpPr>
          <p:cNvPr id="5" name="TextBox 4"/>
          <p:cNvSpPr txBox="1"/>
          <p:nvPr/>
        </p:nvSpPr>
        <p:spPr>
          <a:xfrm>
            <a:off x="4740966" y="1401650"/>
            <a:ext cx="2802835" cy="3693319"/>
          </a:xfrm>
          <a:prstGeom prst="rect">
            <a:avLst/>
          </a:prstGeom>
          <a:noFill/>
        </p:spPr>
        <p:txBody>
          <a:bodyPr wrap="square" rtlCol="0">
            <a:spAutoFit/>
          </a:bodyPr>
          <a:lstStyle/>
          <a:p>
            <a:pPr algn="ctr"/>
            <a:r>
              <a:rPr lang="en-GB" dirty="0">
                <a:latin typeface="XCCW Joined 1a" panose="03050602040000000000" pitchFamily="66" charset="0"/>
              </a:rPr>
              <a:t>First I would like you to make some patterns in the corner of your paper.</a:t>
            </a:r>
          </a:p>
          <a:p>
            <a:pPr algn="ctr"/>
            <a:endParaRPr lang="en-GB" dirty="0">
              <a:latin typeface="XCCW Joined 1a" panose="03050602040000000000" pitchFamily="66" charset="0"/>
            </a:endParaRPr>
          </a:p>
          <a:p>
            <a:pPr algn="ctr"/>
            <a:r>
              <a:rPr lang="en-GB" dirty="0">
                <a:latin typeface="XCCW Joined 1a" panose="03050602040000000000" pitchFamily="66" charset="0"/>
              </a:rPr>
              <a:t>Here are my examples.</a:t>
            </a:r>
          </a:p>
          <a:p>
            <a:pPr algn="ctr"/>
            <a:endParaRPr lang="en-GB" dirty="0">
              <a:latin typeface="XCCW Joined 1a" panose="03050602040000000000" pitchFamily="66" charset="0"/>
            </a:endParaRPr>
          </a:p>
          <a:p>
            <a:pPr algn="ctr"/>
            <a:r>
              <a:rPr lang="en-GB" dirty="0">
                <a:latin typeface="XCCW Joined 1a" panose="03050602040000000000" pitchFamily="66" charset="0"/>
              </a:rPr>
              <a:t>You could look at an artist called Romero </a:t>
            </a:r>
            <a:r>
              <a:rPr lang="en-GB" dirty="0" err="1">
                <a:latin typeface="XCCW Joined 1a" panose="03050602040000000000" pitchFamily="66" charset="0"/>
              </a:rPr>
              <a:t>Britto</a:t>
            </a:r>
            <a:r>
              <a:rPr lang="en-GB" dirty="0">
                <a:latin typeface="XCCW Joined 1a" panose="03050602040000000000" pitchFamily="66" charset="0"/>
              </a:rPr>
              <a:t> for more examples. </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140" y="1431467"/>
            <a:ext cx="4273826" cy="3538331"/>
          </a:xfrm>
          <a:prstGeom prst="rect">
            <a:avLst/>
          </a:prstGeom>
        </p:spPr>
      </p:pic>
      <p:sp>
        <p:nvSpPr>
          <p:cNvPr id="6" name="TextBox 5"/>
          <p:cNvSpPr txBox="1"/>
          <p:nvPr/>
        </p:nvSpPr>
        <p:spPr>
          <a:xfrm>
            <a:off x="8734838" y="3633368"/>
            <a:ext cx="2802835" cy="1754326"/>
          </a:xfrm>
          <a:prstGeom prst="rect">
            <a:avLst/>
          </a:prstGeom>
          <a:noFill/>
        </p:spPr>
        <p:txBody>
          <a:bodyPr wrap="square" rtlCol="0">
            <a:spAutoFit/>
          </a:bodyPr>
          <a:lstStyle/>
          <a:p>
            <a:pPr algn="ctr"/>
            <a:r>
              <a:rPr lang="en-GB" dirty="0">
                <a:latin typeface="XCCW Joined 1a" panose="03050602040000000000" pitchFamily="66" charset="0"/>
              </a:rPr>
              <a:t>Top Tip:</a:t>
            </a:r>
          </a:p>
          <a:p>
            <a:pPr algn="ctr"/>
            <a:r>
              <a:rPr lang="en-GB" dirty="0">
                <a:latin typeface="XCCW Joined 1a" panose="03050602040000000000" pitchFamily="66" charset="0"/>
              </a:rPr>
              <a:t>You could practice on a separate piece of paper if you wanted, just keep them handy. </a:t>
            </a:r>
          </a:p>
        </p:txBody>
      </p:sp>
      <p:sp>
        <p:nvSpPr>
          <p:cNvPr id="7" name="TextBox 6"/>
          <p:cNvSpPr txBox="1"/>
          <p:nvPr/>
        </p:nvSpPr>
        <p:spPr>
          <a:xfrm>
            <a:off x="8734838" y="1216984"/>
            <a:ext cx="2802835" cy="2031325"/>
          </a:xfrm>
          <a:prstGeom prst="rect">
            <a:avLst/>
          </a:prstGeom>
          <a:noFill/>
        </p:spPr>
        <p:txBody>
          <a:bodyPr wrap="square" rtlCol="0">
            <a:spAutoFit/>
          </a:bodyPr>
          <a:lstStyle/>
          <a:p>
            <a:pPr algn="ctr"/>
            <a:r>
              <a:rPr lang="en-GB" dirty="0">
                <a:latin typeface="XCCW Joined 1a" panose="03050602040000000000" pitchFamily="66" charset="0"/>
              </a:rPr>
              <a:t>Top Tip:</a:t>
            </a:r>
          </a:p>
          <a:p>
            <a:pPr algn="ctr"/>
            <a:r>
              <a:rPr lang="en-GB" dirty="0">
                <a:latin typeface="XCCW Joined 1a" panose="03050602040000000000" pitchFamily="66" charset="0"/>
              </a:rPr>
              <a:t>Don’t make these too big! You will use them to decorate small sections on your prayer. </a:t>
            </a:r>
          </a:p>
        </p:txBody>
      </p:sp>
    </p:spTree>
    <p:extLst>
      <p:ext uri="{BB962C8B-B14F-4D97-AF65-F5344CB8AC3E}">
        <p14:creationId xmlns:p14="http://schemas.microsoft.com/office/powerpoint/2010/main" val="127298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51" y="89452"/>
            <a:ext cx="12176349" cy="7478970"/>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Three: People in my prayer</a:t>
            </a:r>
            <a:endParaRPr lang="en-GB" sz="4800" dirty="0">
              <a:effectLst/>
              <a:hlinkClick r:id="rId2"/>
            </a:endParaRPr>
          </a:p>
          <a:p>
            <a:pPr algn="ctr"/>
            <a:endParaRPr lang="en-GB" sz="4800" dirty="0">
              <a:latin typeface="XCCW Joined 1a" panose="03050602040000000000" pitchFamily="66" charset="0"/>
            </a:endParaRPr>
          </a:p>
        </p:txBody>
      </p:sp>
      <p:sp>
        <p:nvSpPr>
          <p:cNvPr id="6" name="TextBox 5"/>
          <p:cNvSpPr txBox="1"/>
          <p:nvPr/>
        </p:nvSpPr>
        <p:spPr>
          <a:xfrm>
            <a:off x="7073348" y="1074390"/>
            <a:ext cx="4962939" cy="4524315"/>
          </a:xfrm>
          <a:prstGeom prst="rect">
            <a:avLst/>
          </a:prstGeom>
          <a:noFill/>
        </p:spPr>
        <p:txBody>
          <a:bodyPr wrap="square" rtlCol="0">
            <a:spAutoFit/>
          </a:bodyPr>
          <a:lstStyle/>
          <a:p>
            <a:pPr algn="ctr"/>
            <a:r>
              <a:rPr lang="en-GB" dirty="0">
                <a:latin typeface="XCCW Joined 1a" panose="03050602040000000000" pitchFamily="66" charset="0"/>
              </a:rPr>
              <a:t>This prayer is about the important people in your life. </a:t>
            </a:r>
          </a:p>
          <a:p>
            <a:pPr algn="ctr"/>
            <a:endParaRPr lang="en-GB" dirty="0">
              <a:latin typeface="XCCW Joined 1a" panose="03050602040000000000" pitchFamily="66" charset="0"/>
            </a:endParaRPr>
          </a:p>
          <a:p>
            <a:pPr algn="ctr"/>
            <a:r>
              <a:rPr lang="en-GB" dirty="0">
                <a:latin typeface="XCCW Joined 1a" panose="03050602040000000000" pitchFamily="66" charset="0"/>
              </a:rPr>
              <a:t>After creating your patterns you need to draw a shape in the middle of your paper. </a:t>
            </a:r>
          </a:p>
          <a:p>
            <a:pPr algn="ctr"/>
            <a:endParaRPr lang="en-GB" dirty="0">
              <a:latin typeface="XCCW Joined 1a" panose="03050602040000000000" pitchFamily="66" charset="0"/>
            </a:endParaRPr>
          </a:p>
          <a:p>
            <a:pPr algn="ctr"/>
            <a:r>
              <a:rPr lang="en-GB" dirty="0">
                <a:latin typeface="XCCW Joined 1a" panose="03050602040000000000" pitchFamily="66" charset="0"/>
              </a:rPr>
              <a:t>If you want to make this a prayer to God, write God in the middle. If you choose to make yours as a mindfulness task, just leave this empty. </a:t>
            </a:r>
          </a:p>
          <a:p>
            <a:pPr algn="ctr"/>
            <a:endParaRPr lang="en-GB" dirty="0">
              <a:latin typeface="XCCW Joined 1a" panose="03050602040000000000" pitchFamily="66" charset="0"/>
            </a:endParaRPr>
          </a:p>
          <a:p>
            <a:pPr algn="ctr"/>
            <a:r>
              <a:rPr lang="en-GB" dirty="0">
                <a:latin typeface="XCCW Joined 1a" panose="03050602040000000000" pitchFamily="66" charset="0"/>
              </a:rPr>
              <a:t>As you are doing this start to think about 6-8 people who are important in your life.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57" y="1078877"/>
            <a:ext cx="3240156" cy="2445027"/>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08513" y="3385237"/>
            <a:ext cx="3409122" cy="2256183"/>
          </a:xfrm>
          <a:prstGeom prst="rect">
            <a:avLst/>
          </a:prstGeom>
        </p:spPr>
      </p:pic>
    </p:spTree>
    <p:extLst>
      <p:ext uri="{BB962C8B-B14F-4D97-AF65-F5344CB8AC3E}">
        <p14:creationId xmlns:p14="http://schemas.microsoft.com/office/powerpoint/2010/main" val="273101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51" y="89452"/>
            <a:ext cx="12176349" cy="7478970"/>
          </a:xfrm>
          <a:prstGeom prst="rect">
            <a:avLst/>
          </a:prstGeom>
          <a:noFill/>
        </p:spPr>
        <p:txBody>
          <a:bodyPr wrap="square" rtlCol="0">
            <a:spAutoFit/>
          </a:bodyPr>
          <a:lstStyle/>
          <a:p>
            <a:pPr algn="ctr"/>
            <a:r>
              <a:rPr lang="en-GB" sz="4800" dirty="0">
                <a:latin typeface="XCCW Joined 1a" panose="03050602040000000000" pitchFamily="66" charset="0"/>
              </a:rPr>
              <a:t>Prayer In Colour</a:t>
            </a: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endParaRPr lang="en-GB" sz="4800" dirty="0">
              <a:latin typeface="XCCW Joined 1a" panose="03050602040000000000" pitchFamily="66" charset="0"/>
            </a:endParaRPr>
          </a:p>
          <a:p>
            <a:pPr algn="ctr"/>
            <a:r>
              <a:rPr lang="en-GB" sz="4800" dirty="0">
                <a:latin typeface="XCCW Joined 1a" panose="03050602040000000000" pitchFamily="66" charset="0"/>
              </a:rPr>
              <a:t>Step Three: People in my prayer</a:t>
            </a:r>
            <a:endParaRPr lang="en-GB" sz="4800" dirty="0">
              <a:effectLst/>
              <a:hlinkClick r:id="rId2"/>
            </a:endParaRPr>
          </a:p>
          <a:p>
            <a:pPr algn="ctr"/>
            <a:endParaRPr lang="en-GB" sz="4800" dirty="0">
              <a:latin typeface="XCCW Joined 1a" panose="03050602040000000000" pitchFamily="66" charset="0"/>
            </a:endParaRPr>
          </a:p>
        </p:txBody>
      </p:sp>
      <p:sp>
        <p:nvSpPr>
          <p:cNvPr id="6" name="TextBox 5"/>
          <p:cNvSpPr txBox="1"/>
          <p:nvPr/>
        </p:nvSpPr>
        <p:spPr>
          <a:xfrm>
            <a:off x="9269438" y="740947"/>
            <a:ext cx="2802835" cy="5355312"/>
          </a:xfrm>
          <a:prstGeom prst="rect">
            <a:avLst/>
          </a:prstGeom>
          <a:noFill/>
        </p:spPr>
        <p:txBody>
          <a:bodyPr wrap="square" rtlCol="0">
            <a:spAutoFit/>
          </a:bodyPr>
          <a:lstStyle/>
          <a:p>
            <a:pPr algn="ctr"/>
            <a:r>
              <a:rPr lang="en-GB" dirty="0">
                <a:latin typeface="XCCW Joined 1a" panose="03050602040000000000" pitchFamily="66" charset="0"/>
              </a:rPr>
              <a:t>Think about why you love them. </a:t>
            </a:r>
          </a:p>
          <a:p>
            <a:pPr algn="ctr"/>
            <a:endParaRPr lang="en-GB" dirty="0">
              <a:latin typeface="XCCW Joined 1a" panose="03050602040000000000" pitchFamily="66" charset="0"/>
            </a:endParaRPr>
          </a:p>
          <a:p>
            <a:pPr algn="ctr"/>
            <a:r>
              <a:rPr lang="en-GB" dirty="0">
                <a:latin typeface="XCCW Joined 1a" panose="03050602040000000000" pitchFamily="66" charset="0"/>
              </a:rPr>
              <a:t>Think about their favourite colours.</a:t>
            </a:r>
          </a:p>
          <a:p>
            <a:pPr algn="ctr"/>
            <a:endParaRPr lang="en-GB" dirty="0">
              <a:latin typeface="XCCW Joined 1a" panose="03050602040000000000" pitchFamily="66" charset="0"/>
            </a:endParaRPr>
          </a:p>
          <a:p>
            <a:pPr algn="ctr"/>
            <a:r>
              <a:rPr lang="en-GB" dirty="0">
                <a:latin typeface="XCCW Joined 1a" panose="03050602040000000000" pitchFamily="66" charset="0"/>
              </a:rPr>
              <a:t>Then draw a bubble or shape and write one persons name inside around God’s name. </a:t>
            </a:r>
          </a:p>
          <a:p>
            <a:pPr algn="ctr"/>
            <a:endParaRPr lang="en-GB" dirty="0">
              <a:latin typeface="XCCW Joined 1a" panose="03050602040000000000" pitchFamily="66" charset="0"/>
            </a:endParaRPr>
          </a:p>
          <a:p>
            <a:pPr algn="ctr"/>
            <a:r>
              <a:rPr lang="en-GB" dirty="0">
                <a:latin typeface="XCCW Joined 1a" panose="03050602040000000000" pitchFamily="66" charset="0"/>
              </a:rPr>
              <a:t>Talk to God about that person. Talk about what they mean to you or what they need help with.  </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7168" y="1522921"/>
            <a:ext cx="3707295" cy="4291471"/>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5979" y="1522921"/>
            <a:ext cx="4843732" cy="4291471"/>
          </a:xfrm>
          <a:prstGeom prst="rect">
            <a:avLst/>
          </a:prstGeom>
        </p:spPr>
      </p:pic>
      <p:sp>
        <p:nvSpPr>
          <p:cNvPr id="9" name="Rectangle 8"/>
          <p:cNvSpPr/>
          <p:nvPr/>
        </p:nvSpPr>
        <p:spPr>
          <a:xfrm>
            <a:off x="327990" y="998091"/>
            <a:ext cx="8984973" cy="369332"/>
          </a:xfrm>
          <a:prstGeom prst="rect">
            <a:avLst/>
          </a:prstGeom>
        </p:spPr>
        <p:txBody>
          <a:bodyPr wrap="square">
            <a:spAutoFit/>
          </a:bodyPr>
          <a:lstStyle/>
          <a:p>
            <a:pPr algn="ctr"/>
            <a:r>
              <a:rPr lang="en-GB" dirty="0">
                <a:latin typeface="XCCW Joined 1a" panose="03050602040000000000" pitchFamily="66" charset="0"/>
              </a:rPr>
              <a:t>Continue to think about those special people around you. </a:t>
            </a:r>
          </a:p>
        </p:txBody>
      </p:sp>
    </p:spTree>
    <p:extLst>
      <p:ext uri="{BB962C8B-B14F-4D97-AF65-F5344CB8AC3E}">
        <p14:creationId xmlns:p14="http://schemas.microsoft.com/office/powerpoint/2010/main" val="27039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819</Words>
  <Application>Microsoft Office PowerPoint</Application>
  <PresentationFormat>Widescreen</PresentationFormat>
  <Paragraphs>147</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XCCW Joined 1a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SMCS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Jemma Coulson</dc:creator>
  <cp:lastModifiedBy>Rachel Jessup</cp:lastModifiedBy>
  <cp:revision>24</cp:revision>
  <dcterms:created xsi:type="dcterms:W3CDTF">2020-05-26T10:46:47Z</dcterms:created>
  <dcterms:modified xsi:type="dcterms:W3CDTF">2020-11-23T16:18:21Z</dcterms:modified>
</cp:coreProperties>
</file>