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7" r:id="rId4"/>
    <p:sldId id="258" r:id="rId5"/>
    <p:sldId id="259" r:id="rId6"/>
    <p:sldId id="261" r:id="rId7"/>
    <p:sldId id="266" r:id="rId8"/>
    <p:sldId id="264" r:id="rId9"/>
    <p:sldId id="265" r:id="rId10"/>
    <p:sldId id="26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CCFFCC"/>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chel Jessup" userId="30f7e96d-9bb6-4bfa-b1a1-6099f94ca007" providerId="ADAL" clId="{DFA68211-F704-4A77-BE7E-680EEC73959C}"/>
    <pc:docChg chg="modSld sldOrd">
      <pc:chgData name="Rachel Jessup" userId="30f7e96d-9bb6-4bfa-b1a1-6099f94ca007" providerId="ADAL" clId="{DFA68211-F704-4A77-BE7E-680EEC73959C}" dt="2020-11-23T15:54:52.262" v="79" actId="1076"/>
      <pc:docMkLst>
        <pc:docMk/>
      </pc:docMkLst>
      <pc:sldChg chg="modSp mod">
        <pc:chgData name="Rachel Jessup" userId="30f7e96d-9bb6-4bfa-b1a1-6099f94ca007" providerId="ADAL" clId="{DFA68211-F704-4A77-BE7E-680EEC73959C}" dt="2020-11-23T15:50:33.932" v="4" actId="20577"/>
        <pc:sldMkLst>
          <pc:docMk/>
          <pc:sldMk cId="3318331245" sldId="257"/>
        </pc:sldMkLst>
        <pc:spChg chg="mod">
          <ac:chgData name="Rachel Jessup" userId="30f7e96d-9bb6-4bfa-b1a1-6099f94ca007" providerId="ADAL" clId="{DFA68211-F704-4A77-BE7E-680EEC73959C}" dt="2020-11-23T15:50:33.932" v="4" actId="20577"/>
          <ac:spMkLst>
            <pc:docMk/>
            <pc:sldMk cId="3318331245" sldId="257"/>
            <ac:spMk id="4" creationId="{00000000-0000-0000-0000-000000000000}"/>
          </ac:spMkLst>
        </pc:spChg>
      </pc:sldChg>
      <pc:sldChg chg="modSp mod">
        <pc:chgData name="Rachel Jessup" userId="30f7e96d-9bb6-4bfa-b1a1-6099f94ca007" providerId="ADAL" clId="{DFA68211-F704-4A77-BE7E-680EEC73959C}" dt="2020-11-23T15:50:58.171" v="5" actId="20577"/>
        <pc:sldMkLst>
          <pc:docMk/>
          <pc:sldMk cId="4052984294" sldId="258"/>
        </pc:sldMkLst>
        <pc:spChg chg="mod">
          <ac:chgData name="Rachel Jessup" userId="30f7e96d-9bb6-4bfa-b1a1-6099f94ca007" providerId="ADAL" clId="{DFA68211-F704-4A77-BE7E-680EEC73959C}" dt="2020-11-23T15:50:58.171" v="5" actId="20577"/>
          <ac:spMkLst>
            <pc:docMk/>
            <pc:sldMk cId="4052984294" sldId="258"/>
            <ac:spMk id="5" creationId="{00000000-0000-0000-0000-000000000000}"/>
          </ac:spMkLst>
        </pc:spChg>
      </pc:sldChg>
      <pc:sldChg chg="ord">
        <pc:chgData name="Rachel Jessup" userId="30f7e96d-9bb6-4bfa-b1a1-6099f94ca007" providerId="ADAL" clId="{DFA68211-F704-4A77-BE7E-680EEC73959C}" dt="2020-11-23T15:53:13.832" v="20"/>
        <pc:sldMkLst>
          <pc:docMk/>
          <pc:sldMk cId="3410485917" sldId="264"/>
        </pc:sldMkLst>
      </pc:sldChg>
      <pc:sldChg chg="modSp mod">
        <pc:chgData name="Rachel Jessup" userId="30f7e96d-9bb6-4bfa-b1a1-6099f94ca007" providerId="ADAL" clId="{DFA68211-F704-4A77-BE7E-680EEC73959C}" dt="2020-11-23T15:52:55.025" v="18" actId="20577"/>
        <pc:sldMkLst>
          <pc:docMk/>
          <pc:sldMk cId="1619943584" sldId="266"/>
        </pc:sldMkLst>
        <pc:spChg chg="mod">
          <ac:chgData name="Rachel Jessup" userId="30f7e96d-9bb6-4bfa-b1a1-6099f94ca007" providerId="ADAL" clId="{DFA68211-F704-4A77-BE7E-680EEC73959C}" dt="2020-11-23T15:52:55.025" v="18" actId="20577"/>
          <ac:spMkLst>
            <pc:docMk/>
            <pc:sldMk cId="1619943584" sldId="266"/>
            <ac:spMk id="25" creationId="{00000000-0000-0000-0000-000000000000}"/>
          </ac:spMkLst>
        </pc:spChg>
      </pc:sldChg>
      <pc:sldChg chg="modSp mod">
        <pc:chgData name="Rachel Jessup" userId="30f7e96d-9bb6-4bfa-b1a1-6099f94ca007" providerId="ADAL" clId="{DFA68211-F704-4A77-BE7E-680EEC73959C}" dt="2020-11-23T15:49:41.152" v="3" actId="20577"/>
        <pc:sldMkLst>
          <pc:docMk/>
          <pc:sldMk cId="1363619367" sldId="267"/>
        </pc:sldMkLst>
        <pc:spChg chg="mod">
          <ac:chgData name="Rachel Jessup" userId="30f7e96d-9bb6-4bfa-b1a1-6099f94ca007" providerId="ADAL" clId="{DFA68211-F704-4A77-BE7E-680EEC73959C}" dt="2020-11-23T15:49:41.152" v="3" actId="20577"/>
          <ac:spMkLst>
            <pc:docMk/>
            <pc:sldMk cId="1363619367" sldId="267"/>
            <ac:spMk id="2" creationId="{00000000-0000-0000-0000-000000000000}"/>
          </ac:spMkLst>
        </pc:spChg>
      </pc:sldChg>
      <pc:sldChg chg="modSp mod">
        <pc:chgData name="Rachel Jessup" userId="30f7e96d-9bb6-4bfa-b1a1-6099f94ca007" providerId="ADAL" clId="{DFA68211-F704-4A77-BE7E-680EEC73959C}" dt="2020-11-23T15:54:52.262" v="79" actId="1076"/>
        <pc:sldMkLst>
          <pc:docMk/>
          <pc:sldMk cId="2383139796" sldId="268"/>
        </pc:sldMkLst>
        <pc:spChg chg="mod">
          <ac:chgData name="Rachel Jessup" userId="30f7e96d-9bb6-4bfa-b1a1-6099f94ca007" providerId="ADAL" clId="{DFA68211-F704-4A77-BE7E-680EEC73959C}" dt="2020-11-23T15:54:52.262" v="79" actId="1076"/>
          <ac:spMkLst>
            <pc:docMk/>
            <pc:sldMk cId="2383139796" sldId="268"/>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BA43A2D-7FE6-4A14-B715-891BB966B96D}" type="datetimeFigureOut">
              <a:rPr lang="en-GB" smtClean="0"/>
              <a:t>23/11/2020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93294B-464D-4816-98E6-76A03D33FA46}" type="slidenum">
              <a:rPr lang="en-GB" smtClean="0"/>
              <a:t>‹#›</a:t>
            </a:fld>
            <a:endParaRPr lang="en-GB"/>
          </a:p>
        </p:txBody>
      </p:sp>
    </p:spTree>
    <p:extLst>
      <p:ext uri="{BB962C8B-B14F-4D97-AF65-F5344CB8AC3E}">
        <p14:creationId xmlns:p14="http://schemas.microsoft.com/office/powerpoint/2010/main" val="2537640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BA43A2D-7FE6-4A14-B715-891BB966B96D}" type="datetimeFigureOut">
              <a:rPr lang="en-GB" smtClean="0"/>
              <a:t>23/11/2020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93294B-464D-4816-98E6-76A03D33FA46}" type="slidenum">
              <a:rPr lang="en-GB" smtClean="0"/>
              <a:t>‹#›</a:t>
            </a:fld>
            <a:endParaRPr lang="en-GB"/>
          </a:p>
        </p:txBody>
      </p:sp>
    </p:spTree>
    <p:extLst>
      <p:ext uri="{BB962C8B-B14F-4D97-AF65-F5344CB8AC3E}">
        <p14:creationId xmlns:p14="http://schemas.microsoft.com/office/powerpoint/2010/main" val="1092568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BA43A2D-7FE6-4A14-B715-891BB966B96D}" type="datetimeFigureOut">
              <a:rPr lang="en-GB" smtClean="0"/>
              <a:t>23/11/2020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93294B-464D-4816-98E6-76A03D33FA46}" type="slidenum">
              <a:rPr lang="en-GB" smtClean="0"/>
              <a:t>‹#›</a:t>
            </a:fld>
            <a:endParaRPr lang="en-GB"/>
          </a:p>
        </p:txBody>
      </p:sp>
    </p:spTree>
    <p:extLst>
      <p:ext uri="{BB962C8B-B14F-4D97-AF65-F5344CB8AC3E}">
        <p14:creationId xmlns:p14="http://schemas.microsoft.com/office/powerpoint/2010/main" val="2530386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BA43A2D-7FE6-4A14-B715-891BB966B96D}" type="datetimeFigureOut">
              <a:rPr lang="en-GB" smtClean="0"/>
              <a:t>23/11/2020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93294B-464D-4816-98E6-76A03D33FA46}" type="slidenum">
              <a:rPr lang="en-GB" smtClean="0"/>
              <a:t>‹#›</a:t>
            </a:fld>
            <a:endParaRPr lang="en-GB"/>
          </a:p>
        </p:txBody>
      </p:sp>
    </p:spTree>
    <p:extLst>
      <p:ext uri="{BB962C8B-B14F-4D97-AF65-F5344CB8AC3E}">
        <p14:creationId xmlns:p14="http://schemas.microsoft.com/office/powerpoint/2010/main" val="12947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BA43A2D-7FE6-4A14-B715-891BB966B96D}" type="datetimeFigureOut">
              <a:rPr lang="en-GB" smtClean="0"/>
              <a:t>23/11/2020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93294B-464D-4816-98E6-76A03D33FA46}" type="slidenum">
              <a:rPr lang="en-GB" smtClean="0"/>
              <a:t>‹#›</a:t>
            </a:fld>
            <a:endParaRPr lang="en-GB"/>
          </a:p>
        </p:txBody>
      </p:sp>
    </p:spTree>
    <p:extLst>
      <p:ext uri="{BB962C8B-B14F-4D97-AF65-F5344CB8AC3E}">
        <p14:creationId xmlns:p14="http://schemas.microsoft.com/office/powerpoint/2010/main" val="840805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BA43A2D-7FE6-4A14-B715-891BB966B96D}" type="datetimeFigureOut">
              <a:rPr lang="en-GB" smtClean="0"/>
              <a:t>23/11/2020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993294B-464D-4816-98E6-76A03D33FA46}" type="slidenum">
              <a:rPr lang="en-GB" smtClean="0"/>
              <a:t>‹#›</a:t>
            </a:fld>
            <a:endParaRPr lang="en-GB"/>
          </a:p>
        </p:txBody>
      </p:sp>
    </p:spTree>
    <p:extLst>
      <p:ext uri="{BB962C8B-B14F-4D97-AF65-F5344CB8AC3E}">
        <p14:creationId xmlns:p14="http://schemas.microsoft.com/office/powerpoint/2010/main" val="1893456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BA43A2D-7FE6-4A14-B715-891BB966B96D}" type="datetimeFigureOut">
              <a:rPr lang="en-GB" smtClean="0"/>
              <a:t>23/11/2020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993294B-464D-4816-98E6-76A03D33FA46}" type="slidenum">
              <a:rPr lang="en-GB" smtClean="0"/>
              <a:t>‹#›</a:t>
            </a:fld>
            <a:endParaRPr lang="en-GB"/>
          </a:p>
        </p:txBody>
      </p:sp>
    </p:spTree>
    <p:extLst>
      <p:ext uri="{BB962C8B-B14F-4D97-AF65-F5344CB8AC3E}">
        <p14:creationId xmlns:p14="http://schemas.microsoft.com/office/powerpoint/2010/main" val="2441707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BA43A2D-7FE6-4A14-B715-891BB966B96D}" type="datetimeFigureOut">
              <a:rPr lang="en-GB" smtClean="0"/>
              <a:t>23/11/2020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993294B-464D-4816-98E6-76A03D33FA46}" type="slidenum">
              <a:rPr lang="en-GB" smtClean="0"/>
              <a:t>‹#›</a:t>
            </a:fld>
            <a:endParaRPr lang="en-GB"/>
          </a:p>
        </p:txBody>
      </p:sp>
    </p:spTree>
    <p:extLst>
      <p:ext uri="{BB962C8B-B14F-4D97-AF65-F5344CB8AC3E}">
        <p14:creationId xmlns:p14="http://schemas.microsoft.com/office/powerpoint/2010/main" val="1592715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A43A2D-7FE6-4A14-B715-891BB966B96D}" type="datetimeFigureOut">
              <a:rPr lang="en-GB" smtClean="0"/>
              <a:t>23/11/2020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993294B-464D-4816-98E6-76A03D33FA46}" type="slidenum">
              <a:rPr lang="en-GB" smtClean="0"/>
              <a:t>‹#›</a:t>
            </a:fld>
            <a:endParaRPr lang="en-GB"/>
          </a:p>
        </p:txBody>
      </p:sp>
    </p:spTree>
    <p:extLst>
      <p:ext uri="{BB962C8B-B14F-4D97-AF65-F5344CB8AC3E}">
        <p14:creationId xmlns:p14="http://schemas.microsoft.com/office/powerpoint/2010/main" val="3832741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BA43A2D-7FE6-4A14-B715-891BB966B96D}" type="datetimeFigureOut">
              <a:rPr lang="en-GB" smtClean="0"/>
              <a:t>23/11/2020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993294B-464D-4816-98E6-76A03D33FA46}" type="slidenum">
              <a:rPr lang="en-GB" smtClean="0"/>
              <a:t>‹#›</a:t>
            </a:fld>
            <a:endParaRPr lang="en-GB"/>
          </a:p>
        </p:txBody>
      </p:sp>
    </p:spTree>
    <p:extLst>
      <p:ext uri="{BB962C8B-B14F-4D97-AF65-F5344CB8AC3E}">
        <p14:creationId xmlns:p14="http://schemas.microsoft.com/office/powerpoint/2010/main" val="1186603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BA43A2D-7FE6-4A14-B715-891BB966B96D}" type="datetimeFigureOut">
              <a:rPr lang="en-GB" smtClean="0"/>
              <a:t>23/11/2020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993294B-464D-4816-98E6-76A03D33FA46}" type="slidenum">
              <a:rPr lang="en-GB" smtClean="0"/>
              <a:t>‹#›</a:t>
            </a:fld>
            <a:endParaRPr lang="en-GB"/>
          </a:p>
        </p:txBody>
      </p:sp>
    </p:spTree>
    <p:extLst>
      <p:ext uri="{BB962C8B-B14F-4D97-AF65-F5344CB8AC3E}">
        <p14:creationId xmlns:p14="http://schemas.microsoft.com/office/powerpoint/2010/main" val="2694023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A43A2D-7FE6-4A14-B715-891BB966B96D}" type="datetimeFigureOut">
              <a:rPr lang="en-GB" smtClean="0"/>
              <a:t>23/11/2020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93294B-464D-4816-98E6-76A03D33FA46}" type="slidenum">
              <a:rPr lang="en-GB" smtClean="0"/>
              <a:t>‹#›</a:t>
            </a:fld>
            <a:endParaRPr lang="en-GB"/>
          </a:p>
        </p:txBody>
      </p:sp>
    </p:spTree>
    <p:extLst>
      <p:ext uri="{BB962C8B-B14F-4D97-AF65-F5344CB8AC3E}">
        <p14:creationId xmlns:p14="http://schemas.microsoft.com/office/powerpoint/2010/main" val="11773824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7" Type="http://schemas.openxmlformats.org/officeDocument/2006/relationships/image" Target="../media/image14.jpeg"/><Relationship Id="rId2" Type="http://schemas.openxmlformats.org/officeDocument/2006/relationships/image" Target="../media/image9.jpeg"/><Relationship Id="rId1" Type="http://schemas.openxmlformats.org/officeDocument/2006/relationships/slideLayout" Target="../slideLayouts/slideLayout7.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_rels/slide6.xml.rels><?xml version="1.0" encoding="UTF-8" standalone="yes"?>
<Relationships xmlns="http://schemas.openxmlformats.org/package/2006/relationships"><Relationship Id="rId8" Type="http://schemas.openxmlformats.org/officeDocument/2006/relationships/image" Target="../media/image21.jpeg"/><Relationship Id="rId3" Type="http://schemas.openxmlformats.org/officeDocument/2006/relationships/image" Target="../media/image16.jpeg"/><Relationship Id="rId7" Type="http://schemas.openxmlformats.org/officeDocument/2006/relationships/image" Target="../media/image20.jpeg"/><Relationship Id="rId2" Type="http://schemas.openxmlformats.org/officeDocument/2006/relationships/image" Target="../media/image15.jpeg"/><Relationship Id="rId1" Type="http://schemas.openxmlformats.org/officeDocument/2006/relationships/slideLayout" Target="../slideLayouts/slideLayout7.xml"/><Relationship Id="rId6" Type="http://schemas.openxmlformats.org/officeDocument/2006/relationships/image" Target="../media/image19.jpeg"/><Relationship Id="rId5" Type="http://schemas.openxmlformats.org/officeDocument/2006/relationships/image" Target="../media/image18.jpeg"/><Relationship Id="rId4" Type="http://schemas.openxmlformats.org/officeDocument/2006/relationships/image" Target="../media/image17.jpeg"/><Relationship Id="rId9" Type="http://schemas.openxmlformats.org/officeDocument/2006/relationships/image" Target="../media/image22.jpeg"/></Relationships>
</file>

<file path=ppt/slides/_rels/slide7.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7.xml"/><Relationship Id="rId5" Type="http://schemas.openxmlformats.org/officeDocument/2006/relationships/image" Target="../media/image26.jpeg"/><Relationship Id="rId4" Type="http://schemas.openxmlformats.org/officeDocument/2006/relationships/image" Target="../media/image25.jpeg"/></Relationships>
</file>

<file path=ppt/slides/_rels/slide8.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7.jpeg"/><Relationship Id="rId1" Type="http://schemas.openxmlformats.org/officeDocument/2006/relationships/slideLayout" Target="../slideLayouts/slideLayout7.xml"/><Relationship Id="rId6" Type="http://schemas.openxmlformats.org/officeDocument/2006/relationships/image" Target="../media/image31.jpeg"/><Relationship Id="rId5" Type="http://schemas.openxmlformats.org/officeDocument/2006/relationships/image" Target="../media/image30.jpeg"/><Relationship Id="rId4" Type="http://schemas.openxmlformats.org/officeDocument/2006/relationships/image" Target="../media/image29.jpeg"/></Relationships>
</file>

<file path=ppt/slides/_rels/slide9.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image" Target="../media/image32.jpeg"/><Relationship Id="rId1" Type="http://schemas.openxmlformats.org/officeDocument/2006/relationships/slideLayout" Target="../slideLayouts/slideLayout7.xml"/><Relationship Id="rId6" Type="http://schemas.openxmlformats.org/officeDocument/2006/relationships/image" Target="../media/image36.jpeg"/><Relationship Id="rId5" Type="http://schemas.openxmlformats.org/officeDocument/2006/relationships/image" Target="../media/image35.jpeg"/><Relationship Id="rId4" Type="http://schemas.openxmlformats.org/officeDocument/2006/relationships/image" Target="../media/image3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15206" y="5754755"/>
            <a:ext cx="7235688" cy="523220"/>
          </a:xfrm>
          <a:prstGeom prst="rect">
            <a:avLst/>
          </a:prstGeom>
          <a:noFill/>
        </p:spPr>
        <p:txBody>
          <a:bodyPr wrap="square" rtlCol="0">
            <a:spAutoFit/>
          </a:bodyPr>
          <a:lstStyle/>
          <a:p>
            <a:pPr algn="ctr"/>
            <a:r>
              <a:rPr lang="en-GB" sz="2800" dirty="0">
                <a:latin typeface="XCCW Joined 1a" panose="03050602040000000000" pitchFamily="66" charset="0"/>
              </a:rPr>
              <a:t>Mr Men and Little Miss Prayers</a:t>
            </a:r>
          </a:p>
        </p:txBody>
      </p:sp>
      <p:pic>
        <p:nvPicPr>
          <p:cNvPr id="1026" name="Picture 2" descr="Mr. Men Little Miss seek licensing partners ahead of 50th ..."/>
          <p:cNvPicPr>
            <a:picLocks noChangeAspect="1" noChangeArrowheads="1"/>
          </p:cNvPicPr>
          <p:nvPr/>
        </p:nvPicPr>
        <p:blipFill rotWithShape="1">
          <a:blip r:embed="rId2">
            <a:extLst>
              <a:ext uri="{28A0092B-C50C-407E-A947-70E740481C1C}">
                <a14:useLocalDpi xmlns:a14="http://schemas.microsoft.com/office/drawing/2010/main" val="0"/>
              </a:ext>
            </a:extLst>
          </a:blip>
          <a:srcRect l="16034" r="15359"/>
          <a:stretch/>
        </p:blipFill>
        <p:spPr bwMode="auto">
          <a:xfrm>
            <a:off x="2325755" y="318050"/>
            <a:ext cx="7414591" cy="52415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07744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419653"/>
            <a:ext cx="12192000" cy="1569660"/>
          </a:xfrm>
          <a:prstGeom prst="rect">
            <a:avLst/>
          </a:prstGeom>
          <a:noFill/>
        </p:spPr>
        <p:txBody>
          <a:bodyPr wrap="square" rtlCol="0">
            <a:spAutoFit/>
          </a:bodyPr>
          <a:lstStyle/>
          <a:p>
            <a:pPr algn="ctr"/>
            <a:r>
              <a:rPr lang="en-GB" sz="4800" dirty="0">
                <a:latin typeface="XCCW Joined 1a" panose="03050602040000000000" pitchFamily="66" charset="0"/>
              </a:rPr>
              <a:t>If you would like to, please share your ‘Mr and Little Miss Prayer’ with the class.</a:t>
            </a:r>
          </a:p>
        </p:txBody>
      </p:sp>
    </p:spTree>
    <p:extLst>
      <p:ext uri="{BB962C8B-B14F-4D97-AF65-F5344CB8AC3E}">
        <p14:creationId xmlns:p14="http://schemas.microsoft.com/office/powerpoint/2010/main" val="2383139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9331" y="109331"/>
            <a:ext cx="11807687" cy="5693866"/>
          </a:xfrm>
          <a:prstGeom prst="rect">
            <a:avLst/>
          </a:prstGeom>
          <a:noFill/>
        </p:spPr>
        <p:txBody>
          <a:bodyPr wrap="square" rtlCol="0">
            <a:spAutoFit/>
          </a:bodyPr>
          <a:lstStyle/>
          <a:p>
            <a:pPr algn="ctr"/>
            <a:r>
              <a:rPr lang="en-GB" sz="2800" dirty="0">
                <a:latin typeface="XCCW Joined 1a" panose="03050602040000000000" pitchFamily="66" charset="0"/>
              </a:rPr>
              <a:t>You can say a prayer in many different ways.</a:t>
            </a:r>
          </a:p>
          <a:p>
            <a:pPr algn="ctr"/>
            <a:endParaRPr lang="en-GB" sz="2800" dirty="0">
              <a:latin typeface="XCCW Joined 1a" panose="03050602040000000000" pitchFamily="66" charset="0"/>
            </a:endParaRPr>
          </a:p>
          <a:p>
            <a:pPr algn="ctr"/>
            <a:r>
              <a:rPr lang="en-GB" sz="2800" dirty="0">
                <a:latin typeface="XCCW Joined 1a" panose="03050602040000000000" pitchFamily="66" charset="0"/>
              </a:rPr>
              <a:t>Prayers are not only said in the hall for Collective Worship or before leaving the school day.</a:t>
            </a:r>
          </a:p>
          <a:p>
            <a:pPr algn="ctr"/>
            <a:endParaRPr lang="en-GB" sz="2800" dirty="0">
              <a:latin typeface="XCCW Joined 1a" panose="03050602040000000000" pitchFamily="66" charset="0"/>
            </a:endParaRPr>
          </a:p>
          <a:p>
            <a:pPr algn="ctr"/>
            <a:r>
              <a:rPr lang="en-GB" sz="2800" dirty="0">
                <a:latin typeface="XCCW Joined 1a" panose="03050602040000000000" pitchFamily="66" charset="0"/>
              </a:rPr>
              <a:t>There are many different ways to pray and speak to God. Over the next few RE lessons you will be able to explore prayer and how to become more spiritual through practical and creative ways. </a:t>
            </a:r>
          </a:p>
          <a:p>
            <a:pPr algn="ctr"/>
            <a:endParaRPr lang="en-GB" sz="2800" dirty="0">
              <a:latin typeface="XCCW Joined 1a" panose="03050602040000000000" pitchFamily="66" charset="0"/>
            </a:endParaRPr>
          </a:p>
          <a:p>
            <a:pPr algn="ctr"/>
            <a:r>
              <a:rPr lang="en-GB" sz="2800" dirty="0">
                <a:latin typeface="XCCW Joined 1a" panose="03050602040000000000" pitchFamily="66" charset="0"/>
              </a:rPr>
              <a:t>However, you do not need to say prayers to God if you do not want to. You can spend a small amount of time in the day to be still, reflective, thinking of others or the things you are grateful for in your life. You can use these prayer ideas as stimulus.</a:t>
            </a:r>
          </a:p>
        </p:txBody>
      </p:sp>
    </p:spTree>
    <p:extLst>
      <p:ext uri="{BB962C8B-B14F-4D97-AF65-F5344CB8AC3E}">
        <p14:creationId xmlns:p14="http://schemas.microsoft.com/office/powerpoint/2010/main" val="1363619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9087" y="168967"/>
            <a:ext cx="11946835" cy="5262979"/>
          </a:xfrm>
          <a:prstGeom prst="rect">
            <a:avLst/>
          </a:prstGeom>
          <a:noFill/>
        </p:spPr>
        <p:txBody>
          <a:bodyPr wrap="square" rtlCol="0">
            <a:spAutoFit/>
          </a:bodyPr>
          <a:lstStyle/>
          <a:p>
            <a:pPr algn="ctr"/>
            <a:r>
              <a:rPr lang="en-GB" sz="2800" dirty="0">
                <a:latin typeface="XCCW Joined 1a" panose="03050602040000000000" pitchFamily="66" charset="0"/>
              </a:rPr>
              <a:t>This type of prayer uses characters from the famous book collection ‘Mr and Little </a:t>
            </a:r>
            <a:r>
              <a:rPr lang="en-GB" sz="2800" dirty="0" err="1">
                <a:latin typeface="XCCW Joined 1a" panose="03050602040000000000" pitchFamily="66" charset="0"/>
              </a:rPr>
              <a:t>Miss’</a:t>
            </a:r>
            <a:r>
              <a:rPr lang="en-GB" sz="2800" dirty="0">
                <a:latin typeface="XCCW Joined 1a" panose="03050602040000000000" pitchFamily="66" charset="0"/>
              </a:rPr>
              <a:t> books. </a:t>
            </a:r>
          </a:p>
          <a:p>
            <a:pPr algn="ctr"/>
            <a:endParaRPr lang="en-GB" sz="2800" dirty="0">
              <a:latin typeface="XCCW Joined 1a" panose="03050602040000000000" pitchFamily="66" charset="0"/>
            </a:endParaRPr>
          </a:p>
          <a:p>
            <a:pPr algn="ctr"/>
            <a:r>
              <a:rPr lang="en-GB" sz="2800" dirty="0">
                <a:latin typeface="XCCW Joined 1a" panose="03050602040000000000" pitchFamily="66" charset="0"/>
              </a:rPr>
              <a:t>The characters help you to focus a prayer to God by thinking of their name or personality.</a:t>
            </a:r>
          </a:p>
          <a:p>
            <a:pPr algn="ctr"/>
            <a:endParaRPr lang="en-GB" sz="2800" dirty="0">
              <a:latin typeface="XCCW Joined 1a" panose="03050602040000000000" pitchFamily="66" charset="0"/>
            </a:endParaRPr>
          </a:p>
          <a:p>
            <a:pPr algn="ctr"/>
            <a:r>
              <a:rPr lang="en-GB" sz="2800" dirty="0">
                <a:latin typeface="XCCW Joined 1a" panose="03050602040000000000" pitchFamily="66" charset="0"/>
              </a:rPr>
              <a:t>As an extra challenge, you could make up your own character for your prayer focus. You could write your own story or comic strip about them too.</a:t>
            </a:r>
          </a:p>
          <a:p>
            <a:pPr algn="ctr"/>
            <a:endParaRPr lang="en-GB" sz="2800" dirty="0">
              <a:latin typeface="XCCW Joined 1a" panose="03050602040000000000" pitchFamily="66" charset="0"/>
            </a:endParaRPr>
          </a:p>
          <a:p>
            <a:pPr algn="ctr"/>
            <a:r>
              <a:rPr lang="en-GB" sz="2800" dirty="0">
                <a:latin typeface="XCCW Joined 1a" panose="03050602040000000000" pitchFamily="66" charset="0"/>
              </a:rPr>
              <a:t>To pray using this idea, you could draw a picture of the 3-4 characters you have chosen, print pictures or look at their books. Keep turning through this power point to find out how to use these book characters in prayer. Have fun!</a:t>
            </a:r>
          </a:p>
        </p:txBody>
      </p:sp>
    </p:spTree>
    <p:extLst>
      <p:ext uri="{BB962C8B-B14F-4D97-AF65-F5344CB8AC3E}">
        <p14:creationId xmlns:p14="http://schemas.microsoft.com/office/powerpoint/2010/main" val="3318331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www.mrmen.com/wp-content/uploads/2016/06/mrhappy-128-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3960" y="375410"/>
            <a:ext cx="1404453" cy="1404454"/>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s://www.mrmen.com/wp-content/uploads/2016/06/mrcheerful-128-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7670" y="136455"/>
            <a:ext cx="1643408" cy="1643409"/>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ttps://www.mrmen.com/wp-content/uploads/2016/06/lmgiggles-128-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84424" y="358427"/>
            <a:ext cx="1421434" cy="1421435"/>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https://www.mrmen.com/wp-content/uploads/2016/06/lmsparkle-128-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171041" y="136455"/>
            <a:ext cx="1643408" cy="1643409"/>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https://www.mrmen.com/wp-content/uploads/2016/06/mrtickle-128-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28442" y="-113613"/>
            <a:ext cx="2143540" cy="2143542"/>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https://www.mrmen.com/wp-content/uploads/2016/06/lmfun-128-1.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123373" y="182975"/>
            <a:ext cx="1596887" cy="159688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rot="10800000" flipH="1" flipV="1">
            <a:off x="370247" y="1779864"/>
            <a:ext cx="1394899" cy="830997"/>
          </a:xfrm>
          <a:prstGeom prst="rect">
            <a:avLst/>
          </a:prstGeom>
          <a:noFill/>
        </p:spPr>
        <p:txBody>
          <a:bodyPr wrap="square" rtlCol="0">
            <a:spAutoFit/>
          </a:bodyPr>
          <a:lstStyle/>
          <a:p>
            <a:pPr algn="ctr"/>
            <a:r>
              <a:rPr lang="en-GB" sz="2400" dirty="0">
                <a:latin typeface="XCCW Joined 1a" panose="03050602040000000000" pitchFamily="66" charset="0"/>
              </a:rPr>
              <a:t>Mr. Happy</a:t>
            </a:r>
          </a:p>
        </p:txBody>
      </p:sp>
      <p:sp>
        <p:nvSpPr>
          <p:cNvPr id="11" name="TextBox 10"/>
          <p:cNvSpPr txBox="1"/>
          <p:nvPr/>
        </p:nvSpPr>
        <p:spPr>
          <a:xfrm rot="10800000" flipH="1" flipV="1">
            <a:off x="2124866" y="1866369"/>
            <a:ext cx="1629305" cy="830997"/>
          </a:xfrm>
          <a:prstGeom prst="rect">
            <a:avLst/>
          </a:prstGeom>
          <a:noFill/>
        </p:spPr>
        <p:txBody>
          <a:bodyPr wrap="square" rtlCol="0">
            <a:spAutoFit/>
          </a:bodyPr>
          <a:lstStyle/>
          <a:p>
            <a:pPr algn="ctr"/>
            <a:r>
              <a:rPr lang="en-GB" sz="2400" dirty="0">
                <a:latin typeface="XCCW Joined 1a" panose="03050602040000000000" pitchFamily="66" charset="0"/>
              </a:rPr>
              <a:t>Mr. Cheerful</a:t>
            </a:r>
          </a:p>
        </p:txBody>
      </p:sp>
      <p:sp>
        <p:nvSpPr>
          <p:cNvPr id="12" name="TextBox 11"/>
          <p:cNvSpPr txBox="1"/>
          <p:nvPr/>
        </p:nvSpPr>
        <p:spPr>
          <a:xfrm rot="10800000" flipH="1" flipV="1">
            <a:off x="4014755" y="1779862"/>
            <a:ext cx="1394899" cy="1200329"/>
          </a:xfrm>
          <a:prstGeom prst="rect">
            <a:avLst/>
          </a:prstGeom>
          <a:noFill/>
        </p:spPr>
        <p:txBody>
          <a:bodyPr wrap="square" rtlCol="0">
            <a:spAutoFit/>
          </a:bodyPr>
          <a:lstStyle/>
          <a:p>
            <a:pPr algn="ctr"/>
            <a:r>
              <a:rPr lang="en-GB" sz="2400" dirty="0">
                <a:latin typeface="XCCW Joined 1a" panose="03050602040000000000" pitchFamily="66" charset="0"/>
              </a:rPr>
              <a:t>Little Miss Giggle</a:t>
            </a:r>
          </a:p>
        </p:txBody>
      </p:sp>
      <p:sp>
        <p:nvSpPr>
          <p:cNvPr id="13" name="TextBox 12"/>
          <p:cNvSpPr txBox="1"/>
          <p:nvPr/>
        </p:nvSpPr>
        <p:spPr>
          <a:xfrm rot="10800000" flipH="1" flipV="1">
            <a:off x="6043772" y="1879437"/>
            <a:ext cx="1394899" cy="830997"/>
          </a:xfrm>
          <a:prstGeom prst="rect">
            <a:avLst/>
          </a:prstGeom>
          <a:noFill/>
        </p:spPr>
        <p:txBody>
          <a:bodyPr wrap="square" rtlCol="0">
            <a:spAutoFit/>
          </a:bodyPr>
          <a:lstStyle/>
          <a:p>
            <a:pPr algn="ctr"/>
            <a:r>
              <a:rPr lang="en-GB" sz="2400" dirty="0">
                <a:latin typeface="XCCW Joined 1a" panose="03050602040000000000" pitchFamily="66" charset="0"/>
              </a:rPr>
              <a:t>Mr. Tickle</a:t>
            </a:r>
          </a:p>
        </p:txBody>
      </p:sp>
      <p:sp>
        <p:nvSpPr>
          <p:cNvPr id="14" name="TextBox 13"/>
          <p:cNvSpPr txBox="1"/>
          <p:nvPr/>
        </p:nvSpPr>
        <p:spPr>
          <a:xfrm rot="10800000" flipH="1" flipV="1">
            <a:off x="8162240" y="1779863"/>
            <a:ext cx="1394899" cy="1200329"/>
          </a:xfrm>
          <a:prstGeom prst="rect">
            <a:avLst/>
          </a:prstGeom>
          <a:noFill/>
        </p:spPr>
        <p:txBody>
          <a:bodyPr wrap="square" rtlCol="0">
            <a:spAutoFit/>
          </a:bodyPr>
          <a:lstStyle/>
          <a:p>
            <a:pPr algn="ctr"/>
            <a:r>
              <a:rPr lang="en-GB" sz="2400" dirty="0">
                <a:latin typeface="XCCW Joined 1a" panose="03050602040000000000" pitchFamily="66" charset="0"/>
              </a:rPr>
              <a:t>Little Miss Fun</a:t>
            </a:r>
          </a:p>
        </p:txBody>
      </p:sp>
      <p:sp>
        <p:nvSpPr>
          <p:cNvPr id="15" name="TextBox 14"/>
          <p:cNvSpPr txBox="1"/>
          <p:nvPr/>
        </p:nvSpPr>
        <p:spPr>
          <a:xfrm rot="10800000" flipH="1" flipV="1">
            <a:off x="10209908" y="1779862"/>
            <a:ext cx="1480286" cy="1200329"/>
          </a:xfrm>
          <a:prstGeom prst="rect">
            <a:avLst/>
          </a:prstGeom>
          <a:noFill/>
        </p:spPr>
        <p:txBody>
          <a:bodyPr wrap="square" rtlCol="0">
            <a:spAutoFit/>
          </a:bodyPr>
          <a:lstStyle/>
          <a:p>
            <a:pPr algn="ctr"/>
            <a:r>
              <a:rPr lang="en-GB" sz="2400" dirty="0">
                <a:latin typeface="XCCW Joined 1a" panose="03050602040000000000" pitchFamily="66" charset="0"/>
              </a:rPr>
              <a:t>Little Miss Sparkle</a:t>
            </a:r>
          </a:p>
        </p:txBody>
      </p:sp>
      <p:pic>
        <p:nvPicPr>
          <p:cNvPr id="16" name="Picture 30" descr="https://www.mrmen.com/wp-content/uploads/2016/06/lmhug-128-1.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7469" y="4015315"/>
            <a:ext cx="1219200" cy="1219201"/>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rot="10800000" flipH="1" flipV="1">
            <a:off x="0" y="5308760"/>
            <a:ext cx="1908238" cy="1200329"/>
          </a:xfrm>
          <a:prstGeom prst="rect">
            <a:avLst/>
          </a:prstGeom>
          <a:noFill/>
        </p:spPr>
        <p:txBody>
          <a:bodyPr wrap="square" rtlCol="0">
            <a:spAutoFit/>
          </a:bodyPr>
          <a:lstStyle/>
          <a:p>
            <a:pPr algn="ctr"/>
            <a:r>
              <a:rPr lang="en-GB" sz="2400" dirty="0">
                <a:latin typeface="XCCW Joined 1a" panose="03050602040000000000" pitchFamily="66" charset="0"/>
              </a:rPr>
              <a:t>Little Miss Hug</a:t>
            </a:r>
          </a:p>
        </p:txBody>
      </p:sp>
      <p:sp>
        <p:nvSpPr>
          <p:cNvPr id="5" name="TextBox 4"/>
          <p:cNvSpPr txBox="1"/>
          <p:nvPr/>
        </p:nvSpPr>
        <p:spPr>
          <a:xfrm>
            <a:off x="2236305" y="3369768"/>
            <a:ext cx="9319727" cy="2585323"/>
          </a:xfrm>
          <a:prstGeom prst="rect">
            <a:avLst/>
          </a:prstGeom>
          <a:solidFill>
            <a:srgbClr val="FFFF00"/>
          </a:solidFill>
          <a:ln w="38100">
            <a:solidFill>
              <a:schemeClr val="tx1"/>
            </a:solidFill>
          </a:ln>
          <a:effectLst>
            <a:glow rad="63500">
              <a:schemeClr val="accent2">
                <a:satMod val="175000"/>
                <a:alpha val="40000"/>
              </a:schemeClr>
            </a:glow>
          </a:effectLst>
        </p:spPr>
        <p:txBody>
          <a:bodyPr wrap="square" rtlCol="0">
            <a:spAutoFit/>
          </a:bodyPr>
          <a:lstStyle/>
          <a:p>
            <a:pPr algn="ctr"/>
            <a:r>
              <a:rPr lang="en-GB" dirty="0">
                <a:latin typeface="XCCW Joined 1a" panose="03050602040000000000" pitchFamily="66" charset="0"/>
              </a:rPr>
              <a:t>These characters make us feel happy, positive and smiley.</a:t>
            </a:r>
          </a:p>
          <a:p>
            <a:pPr algn="ctr"/>
            <a:endParaRPr lang="en-GB" dirty="0">
              <a:latin typeface="XCCW Joined 1a" panose="03050602040000000000" pitchFamily="66" charset="0"/>
            </a:endParaRPr>
          </a:p>
          <a:p>
            <a:pPr algn="ctr"/>
            <a:r>
              <a:rPr lang="en-GB" dirty="0">
                <a:latin typeface="XCCW Joined 1a" panose="03050602040000000000" pitchFamily="66" charset="0"/>
              </a:rPr>
              <a:t>Use these characters to help you pray for something or someone good in your life.</a:t>
            </a:r>
          </a:p>
          <a:p>
            <a:pPr algn="ctr"/>
            <a:endParaRPr lang="en-GB" dirty="0">
              <a:latin typeface="XCCW Joined 1a" panose="03050602040000000000" pitchFamily="66" charset="0"/>
            </a:endParaRPr>
          </a:p>
          <a:p>
            <a:pPr algn="ctr"/>
            <a:r>
              <a:rPr lang="en-GB" dirty="0">
                <a:latin typeface="XCCW Joined 1a" panose="03050602040000000000" pitchFamily="66" charset="0"/>
              </a:rPr>
              <a:t>Think about people who make you happy, laugh, fun or make you feel good.</a:t>
            </a:r>
          </a:p>
          <a:p>
            <a:pPr algn="ctr"/>
            <a:endParaRPr lang="en-GB" dirty="0">
              <a:latin typeface="XCCW Joined 1a" panose="03050602040000000000" pitchFamily="66" charset="0"/>
            </a:endParaRPr>
          </a:p>
          <a:p>
            <a:pPr algn="ctr"/>
            <a:r>
              <a:rPr lang="en-GB" dirty="0">
                <a:latin typeface="XCCW Joined 1a" panose="03050602040000000000" pitchFamily="66" charset="0"/>
              </a:rPr>
              <a:t>Thank God for the people in your life that make you sparkle.</a:t>
            </a:r>
          </a:p>
          <a:p>
            <a:pPr algn="ctr"/>
            <a:endParaRPr lang="en-GB" dirty="0">
              <a:latin typeface="XCCW Joined 1a" panose="03050602040000000000" pitchFamily="66" charset="0"/>
            </a:endParaRPr>
          </a:p>
          <a:p>
            <a:pPr algn="ctr"/>
            <a:r>
              <a:rPr lang="en-GB" dirty="0">
                <a:latin typeface="XCCW Joined 1a" panose="03050602040000000000" pitchFamily="66" charset="0"/>
              </a:rPr>
              <a:t>Thank God for people who make you feel safe, warm and loved. </a:t>
            </a:r>
          </a:p>
        </p:txBody>
      </p:sp>
    </p:spTree>
    <p:extLst>
      <p:ext uri="{BB962C8B-B14F-4D97-AF65-F5344CB8AC3E}">
        <p14:creationId xmlns:p14="http://schemas.microsoft.com/office/powerpoint/2010/main" val="4052984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rot="10800000" flipH="1" flipV="1">
            <a:off x="191574" y="1866369"/>
            <a:ext cx="1802999" cy="830997"/>
          </a:xfrm>
          <a:prstGeom prst="rect">
            <a:avLst/>
          </a:prstGeom>
          <a:noFill/>
        </p:spPr>
        <p:txBody>
          <a:bodyPr wrap="square" rtlCol="0">
            <a:spAutoFit/>
          </a:bodyPr>
          <a:lstStyle/>
          <a:p>
            <a:pPr algn="ctr"/>
            <a:r>
              <a:rPr lang="en-GB" sz="2400" dirty="0">
                <a:latin typeface="XCCW Joined 1a" panose="03050602040000000000" pitchFamily="66" charset="0"/>
              </a:rPr>
              <a:t>Mr. Clumsy</a:t>
            </a:r>
          </a:p>
        </p:txBody>
      </p:sp>
      <p:sp>
        <p:nvSpPr>
          <p:cNvPr id="11" name="TextBox 10"/>
          <p:cNvSpPr txBox="1"/>
          <p:nvPr/>
        </p:nvSpPr>
        <p:spPr>
          <a:xfrm rot="10800000" flipH="1" flipV="1">
            <a:off x="2124866" y="1866369"/>
            <a:ext cx="1629305" cy="830997"/>
          </a:xfrm>
          <a:prstGeom prst="rect">
            <a:avLst/>
          </a:prstGeom>
          <a:noFill/>
        </p:spPr>
        <p:txBody>
          <a:bodyPr wrap="square" rtlCol="0">
            <a:spAutoFit/>
          </a:bodyPr>
          <a:lstStyle/>
          <a:p>
            <a:pPr algn="ctr"/>
            <a:r>
              <a:rPr lang="en-GB" sz="2400" dirty="0">
                <a:latin typeface="XCCW Joined 1a" panose="03050602040000000000" pitchFamily="66" charset="0"/>
              </a:rPr>
              <a:t>Mr. Bump</a:t>
            </a:r>
          </a:p>
        </p:txBody>
      </p:sp>
      <p:sp>
        <p:nvSpPr>
          <p:cNvPr id="12" name="TextBox 11"/>
          <p:cNvSpPr txBox="1"/>
          <p:nvPr/>
        </p:nvSpPr>
        <p:spPr>
          <a:xfrm rot="10800000" flipH="1" flipV="1">
            <a:off x="4014755" y="1779862"/>
            <a:ext cx="1695706" cy="1200329"/>
          </a:xfrm>
          <a:prstGeom prst="rect">
            <a:avLst/>
          </a:prstGeom>
          <a:noFill/>
        </p:spPr>
        <p:txBody>
          <a:bodyPr wrap="square" rtlCol="0">
            <a:spAutoFit/>
          </a:bodyPr>
          <a:lstStyle/>
          <a:p>
            <a:pPr algn="ctr"/>
            <a:r>
              <a:rPr lang="en-GB" sz="2400" dirty="0">
                <a:latin typeface="XCCW Joined 1a" panose="03050602040000000000" pitchFamily="66" charset="0"/>
              </a:rPr>
              <a:t>Little Miss Whoops</a:t>
            </a:r>
          </a:p>
        </p:txBody>
      </p:sp>
      <p:pic>
        <p:nvPicPr>
          <p:cNvPr id="3074" name="Picture 2" descr="https://www.mrmen.com/wp-content/uploads/2016/06/mrclumsy-128-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2405" y="190221"/>
            <a:ext cx="1603167" cy="1603168"/>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https://www.mrmen.com/wp-content/uploads/2016/06/lmwhoops-128-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20822" y="190221"/>
            <a:ext cx="1589639" cy="1589640"/>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4" descr="https://www.mrmen.com/wp-content/uploads/2016/06/mrbump-128-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3165" y="264677"/>
            <a:ext cx="1515183" cy="1515184"/>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22" descr="https://www.mrmen.com/wp-content/uploads/2016/06/mrsneeze-128-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30995" y="264677"/>
            <a:ext cx="1219200" cy="1219201"/>
          </a:xfrm>
          <a:prstGeom prst="rect">
            <a:avLst/>
          </a:prstGeom>
          <a:noFill/>
          <a:extLst>
            <a:ext uri="{909E8E84-426E-40DD-AFC4-6F175D3DCCD1}">
              <a14:hiddenFill xmlns:a14="http://schemas.microsoft.com/office/drawing/2010/main">
                <a:solidFill>
                  <a:srgbClr val="FFFFFF"/>
                </a:solidFill>
              </a14:hiddenFill>
            </a:ext>
          </a:extLst>
        </p:spPr>
      </p:pic>
      <p:sp>
        <p:nvSpPr>
          <p:cNvPr id="21" name="TextBox 20"/>
          <p:cNvSpPr txBox="1"/>
          <p:nvPr/>
        </p:nvSpPr>
        <p:spPr>
          <a:xfrm rot="10800000" flipH="1" flipV="1">
            <a:off x="5710461" y="1779861"/>
            <a:ext cx="1802999" cy="830997"/>
          </a:xfrm>
          <a:prstGeom prst="rect">
            <a:avLst/>
          </a:prstGeom>
          <a:noFill/>
        </p:spPr>
        <p:txBody>
          <a:bodyPr wrap="square" rtlCol="0">
            <a:spAutoFit/>
          </a:bodyPr>
          <a:lstStyle/>
          <a:p>
            <a:pPr algn="ctr"/>
            <a:r>
              <a:rPr lang="en-GB" sz="2400" dirty="0">
                <a:latin typeface="XCCW Joined 1a" panose="03050602040000000000" pitchFamily="66" charset="0"/>
              </a:rPr>
              <a:t>Mr. Sneeze</a:t>
            </a:r>
          </a:p>
        </p:txBody>
      </p:sp>
      <p:pic>
        <p:nvPicPr>
          <p:cNvPr id="22" name="Picture 6" descr="https://www.mrmen.com/wp-content/uploads/2016/06/mrstrong-128-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848136" y="190221"/>
            <a:ext cx="1219200" cy="1219201"/>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p:cNvSpPr txBox="1"/>
          <p:nvPr/>
        </p:nvSpPr>
        <p:spPr>
          <a:xfrm rot="10800000" flipH="1" flipV="1">
            <a:off x="8413072" y="1483878"/>
            <a:ext cx="1802999" cy="830997"/>
          </a:xfrm>
          <a:prstGeom prst="rect">
            <a:avLst/>
          </a:prstGeom>
          <a:noFill/>
        </p:spPr>
        <p:txBody>
          <a:bodyPr wrap="square" rtlCol="0">
            <a:spAutoFit/>
          </a:bodyPr>
          <a:lstStyle/>
          <a:p>
            <a:pPr algn="ctr"/>
            <a:r>
              <a:rPr lang="en-GB" sz="2400" dirty="0">
                <a:latin typeface="XCCW Joined 1a" panose="03050602040000000000" pitchFamily="66" charset="0"/>
              </a:rPr>
              <a:t>Mr. Strong</a:t>
            </a:r>
          </a:p>
        </p:txBody>
      </p:sp>
      <p:pic>
        <p:nvPicPr>
          <p:cNvPr id="24" name="Picture 12" descr="https://www.mrmen.com/wp-content/uploads/2016/06/mrbrave-128-1.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67336" y="264677"/>
            <a:ext cx="1219200" cy="1219201"/>
          </a:xfrm>
          <a:prstGeom prst="rect">
            <a:avLst/>
          </a:prstGeom>
          <a:noFill/>
          <a:extLst>
            <a:ext uri="{909E8E84-426E-40DD-AFC4-6F175D3DCCD1}">
              <a14:hiddenFill xmlns:a14="http://schemas.microsoft.com/office/drawing/2010/main">
                <a:solidFill>
                  <a:srgbClr val="FFFFFF"/>
                </a:solidFill>
              </a14:hiddenFill>
            </a:ext>
          </a:extLst>
        </p:spPr>
      </p:pic>
      <p:sp>
        <p:nvSpPr>
          <p:cNvPr id="25" name="TextBox 24"/>
          <p:cNvSpPr txBox="1"/>
          <p:nvPr/>
        </p:nvSpPr>
        <p:spPr>
          <a:xfrm rot="10800000" flipH="1" flipV="1">
            <a:off x="9854949" y="1505197"/>
            <a:ext cx="1802999" cy="830997"/>
          </a:xfrm>
          <a:prstGeom prst="rect">
            <a:avLst/>
          </a:prstGeom>
          <a:noFill/>
        </p:spPr>
        <p:txBody>
          <a:bodyPr wrap="square" rtlCol="0">
            <a:spAutoFit/>
          </a:bodyPr>
          <a:lstStyle/>
          <a:p>
            <a:pPr algn="ctr"/>
            <a:r>
              <a:rPr lang="en-GB" sz="2400" dirty="0">
                <a:latin typeface="XCCW Joined 1a" panose="03050602040000000000" pitchFamily="66" charset="0"/>
              </a:rPr>
              <a:t>Mr. Brave</a:t>
            </a:r>
          </a:p>
        </p:txBody>
      </p:sp>
      <p:sp>
        <p:nvSpPr>
          <p:cNvPr id="26" name="TextBox 25"/>
          <p:cNvSpPr txBox="1"/>
          <p:nvPr/>
        </p:nvSpPr>
        <p:spPr>
          <a:xfrm>
            <a:off x="536445" y="3053172"/>
            <a:ext cx="7168753" cy="3139321"/>
          </a:xfrm>
          <a:prstGeom prst="rect">
            <a:avLst/>
          </a:prstGeom>
          <a:solidFill>
            <a:schemeClr val="accent5"/>
          </a:solidFill>
          <a:ln w="38100">
            <a:solidFill>
              <a:schemeClr val="tx1"/>
            </a:solidFill>
          </a:ln>
          <a:effectLst>
            <a:glow rad="63500">
              <a:schemeClr val="accent2">
                <a:satMod val="175000"/>
                <a:alpha val="40000"/>
              </a:schemeClr>
            </a:glow>
          </a:effectLst>
        </p:spPr>
        <p:txBody>
          <a:bodyPr wrap="square" rtlCol="0">
            <a:spAutoFit/>
          </a:bodyPr>
          <a:lstStyle/>
          <a:p>
            <a:pPr algn="ctr"/>
            <a:r>
              <a:rPr lang="en-GB" dirty="0">
                <a:latin typeface="XCCW Joined 1a" panose="03050602040000000000" pitchFamily="66" charset="0"/>
              </a:rPr>
              <a:t>These characters make us think about people who are poorly, ill or hurt. </a:t>
            </a:r>
          </a:p>
          <a:p>
            <a:pPr algn="ctr"/>
            <a:endParaRPr lang="en-GB" dirty="0">
              <a:latin typeface="XCCW Joined 1a" panose="03050602040000000000" pitchFamily="66" charset="0"/>
            </a:endParaRPr>
          </a:p>
          <a:p>
            <a:pPr algn="ctr"/>
            <a:r>
              <a:rPr lang="en-GB" dirty="0">
                <a:latin typeface="XCCW Joined 1a" panose="03050602040000000000" pitchFamily="66" charset="0"/>
              </a:rPr>
              <a:t>You can use these characters to help you think of others, those in need. </a:t>
            </a:r>
          </a:p>
          <a:p>
            <a:pPr algn="ctr"/>
            <a:endParaRPr lang="en-GB" dirty="0">
              <a:latin typeface="XCCW Joined 1a" panose="03050602040000000000" pitchFamily="66" charset="0"/>
            </a:endParaRPr>
          </a:p>
          <a:p>
            <a:pPr algn="ctr"/>
            <a:r>
              <a:rPr lang="en-GB" dirty="0">
                <a:latin typeface="XCCW Joined 1a" panose="03050602040000000000" pitchFamily="66" charset="0"/>
              </a:rPr>
              <a:t>Think about family and friends who are suffering. </a:t>
            </a:r>
          </a:p>
          <a:p>
            <a:pPr algn="ctr"/>
            <a:endParaRPr lang="en-GB" dirty="0">
              <a:latin typeface="XCCW Joined 1a" panose="03050602040000000000" pitchFamily="66" charset="0"/>
            </a:endParaRPr>
          </a:p>
          <a:p>
            <a:pPr algn="ctr"/>
            <a:r>
              <a:rPr lang="en-GB" dirty="0">
                <a:latin typeface="XCCW Joined 1a" panose="03050602040000000000" pitchFamily="66" charset="0"/>
              </a:rPr>
              <a:t>Think about people around the world who are poorly or living in poverty.  </a:t>
            </a:r>
          </a:p>
        </p:txBody>
      </p:sp>
      <p:sp>
        <p:nvSpPr>
          <p:cNvPr id="27" name="TextBox 26"/>
          <p:cNvSpPr txBox="1"/>
          <p:nvPr/>
        </p:nvSpPr>
        <p:spPr>
          <a:xfrm>
            <a:off x="8053223" y="2389332"/>
            <a:ext cx="3912841" cy="4247317"/>
          </a:xfrm>
          <a:prstGeom prst="rect">
            <a:avLst/>
          </a:prstGeom>
          <a:solidFill>
            <a:srgbClr val="FF0000"/>
          </a:solidFill>
          <a:ln w="38100">
            <a:solidFill>
              <a:schemeClr val="tx1"/>
            </a:solidFill>
          </a:ln>
          <a:effectLst>
            <a:glow rad="63500">
              <a:schemeClr val="accent2">
                <a:satMod val="175000"/>
                <a:alpha val="40000"/>
              </a:schemeClr>
            </a:glow>
          </a:effectLst>
        </p:spPr>
        <p:txBody>
          <a:bodyPr wrap="square" rtlCol="0">
            <a:spAutoFit/>
          </a:bodyPr>
          <a:lstStyle/>
          <a:p>
            <a:pPr algn="ctr"/>
            <a:r>
              <a:rPr lang="en-GB" dirty="0">
                <a:latin typeface="XCCW Joined 1a" panose="03050602040000000000" pitchFamily="66" charset="0"/>
              </a:rPr>
              <a:t>These characters make us feel strong and brave.</a:t>
            </a:r>
          </a:p>
          <a:p>
            <a:pPr algn="ctr"/>
            <a:endParaRPr lang="en-GB" dirty="0">
              <a:latin typeface="XCCW Joined 1a" panose="03050602040000000000" pitchFamily="66" charset="0"/>
            </a:endParaRPr>
          </a:p>
          <a:p>
            <a:pPr algn="ctr"/>
            <a:r>
              <a:rPr lang="en-GB" dirty="0">
                <a:latin typeface="XCCW Joined 1a" panose="03050602040000000000" pitchFamily="66" charset="0"/>
              </a:rPr>
              <a:t>Use these characters to help you pray for someone in your life who is strong or brave.</a:t>
            </a:r>
          </a:p>
          <a:p>
            <a:pPr algn="ctr"/>
            <a:endParaRPr lang="en-GB" dirty="0">
              <a:latin typeface="XCCW Joined 1a" panose="03050602040000000000" pitchFamily="66" charset="0"/>
            </a:endParaRPr>
          </a:p>
          <a:p>
            <a:pPr algn="ctr"/>
            <a:r>
              <a:rPr lang="en-GB" dirty="0">
                <a:latin typeface="XCCW Joined 1a" panose="03050602040000000000" pitchFamily="66" charset="0"/>
              </a:rPr>
              <a:t>Think about people who may be ill or have struggles in their life. </a:t>
            </a:r>
          </a:p>
          <a:p>
            <a:pPr algn="ctr"/>
            <a:endParaRPr lang="en-GB" dirty="0">
              <a:latin typeface="XCCW Joined 1a" panose="03050602040000000000" pitchFamily="66" charset="0"/>
            </a:endParaRPr>
          </a:p>
          <a:p>
            <a:pPr algn="ctr"/>
            <a:r>
              <a:rPr lang="en-GB" dirty="0">
                <a:latin typeface="XCCW Joined 1a" panose="03050602040000000000" pitchFamily="66" charset="0"/>
              </a:rPr>
              <a:t>Ask God to help those who need support or who are courageous. </a:t>
            </a:r>
          </a:p>
        </p:txBody>
      </p:sp>
    </p:spTree>
    <p:extLst>
      <p:ext uri="{BB962C8B-B14F-4D97-AF65-F5344CB8AC3E}">
        <p14:creationId xmlns:p14="http://schemas.microsoft.com/office/powerpoint/2010/main" val="511961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30" name="Picture 10" descr="https://www.mrmen.com/wp-content/uploads/2016/06/lmscary-128-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87894" y="245545"/>
            <a:ext cx="1219200" cy="1219201"/>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rot="10800000" flipH="1" flipV="1">
            <a:off x="10117994" y="1468307"/>
            <a:ext cx="1908238" cy="1200329"/>
          </a:xfrm>
          <a:prstGeom prst="rect">
            <a:avLst/>
          </a:prstGeom>
          <a:noFill/>
        </p:spPr>
        <p:txBody>
          <a:bodyPr wrap="square" rtlCol="0">
            <a:spAutoFit/>
          </a:bodyPr>
          <a:lstStyle/>
          <a:p>
            <a:pPr algn="ctr"/>
            <a:r>
              <a:rPr lang="en-GB" sz="2400" dirty="0">
                <a:latin typeface="XCCW Joined 1a" panose="03050602040000000000" pitchFamily="66" charset="0"/>
              </a:rPr>
              <a:t>Little Miss Scary</a:t>
            </a:r>
          </a:p>
        </p:txBody>
      </p:sp>
      <p:pic>
        <p:nvPicPr>
          <p:cNvPr id="5136" name="Picture 16" descr="https://www.mrmen.com/wp-content/uploads/2016/06/lmnaughty-128-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54695" y="4314143"/>
            <a:ext cx="1219200" cy="1219201"/>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p:cNvSpPr txBox="1"/>
          <p:nvPr/>
        </p:nvSpPr>
        <p:spPr>
          <a:xfrm rot="10800000" flipH="1" flipV="1">
            <a:off x="1782839" y="5555483"/>
            <a:ext cx="1908238" cy="1200329"/>
          </a:xfrm>
          <a:prstGeom prst="rect">
            <a:avLst/>
          </a:prstGeom>
          <a:noFill/>
        </p:spPr>
        <p:txBody>
          <a:bodyPr wrap="square" rtlCol="0">
            <a:spAutoFit/>
          </a:bodyPr>
          <a:lstStyle/>
          <a:p>
            <a:pPr algn="ctr"/>
            <a:r>
              <a:rPr lang="en-GB" sz="2400" dirty="0">
                <a:latin typeface="XCCW Joined 1a" panose="03050602040000000000" pitchFamily="66" charset="0"/>
              </a:rPr>
              <a:t>Little Miss Naughty</a:t>
            </a:r>
          </a:p>
        </p:txBody>
      </p:sp>
      <p:pic>
        <p:nvPicPr>
          <p:cNvPr id="5138" name="Picture 18" descr="https://www.mrmen.com/wp-content/uploads/2016/06/mrmean-128-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16897" y="321448"/>
            <a:ext cx="1219200" cy="1219201"/>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p:cNvSpPr txBox="1"/>
          <p:nvPr/>
        </p:nvSpPr>
        <p:spPr>
          <a:xfrm rot="10800000" flipH="1" flipV="1">
            <a:off x="8024046" y="1649411"/>
            <a:ext cx="1802999" cy="830997"/>
          </a:xfrm>
          <a:prstGeom prst="rect">
            <a:avLst/>
          </a:prstGeom>
          <a:noFill/>
        </p:spPr>
        <p:txBody>
          <a:bodyPr wrap="square" rtlCol="0">
            <a:spAutoFit/>
          </a:bodyPr>
          <a:lstStyle/>
          <a:p>
            <a:pPr algn="ctr"/>
            <a:r>
              <a:rPr lang="en-GB" sz="2400" dirty="0">
                <a:latin typeface="XCCW Joined 1a" panose="03050602040000000000" pitchFamily="66" charset="0"/>
              </a:rPr>
              <a:t>Mr. Mean</a:t>
            </a:r>
          </a:p>
        </p:txBody>
      </p:sp>
      <p:pic>
        <p:nvPicPr>
          <p:cNvPr id="5148" name="Picture 28" descr="https://www.mrmen.com/wp-content/uploads/2016/06/mrwrong-128-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393" y="4025349"/>
            <a:ext cx="1539895" cy="1539896"/>
          </a:xfrm>
          <a:prstGeom prst="rect">
            <a:avLst/>
          </a:prstGeom>
          <a:noFill/>
          <a:extLst>
            <a:ext uri="{909E8E84-426E-40DD-AFC4-6F175D3DCCD1}">
              <a14:hiddenFill xmlns:a14="http://schemas.microsoft.com/office/drawing/2010/main">
                <a:solidFill>
                  <a:srgbClr val="FFFFFF"/>
                </a:solidFill>
              </a14:hiddenFill>
            </a:ext>
          </a:extLst>
        </p:spPr>
      </p:pic>
      <p:sp>
        <p:nvSpPr>
          <p:cNvPr id="31" name="TextBox 30"/>
          <p:cNvSpPr txBox="1"/>
          <p:nvPr/>
        </p:nvSpPr>
        <p:spPr>
          <a:xfrm rot="10800000" flipH="1" flipV="1">
            <a:off x="-62491" y="5771665"/>
            <a:ext cx="1802999" cy="830997"/>
          </a:xfrm>
          <a:prstGeom prst="rect">
            <a:avLst/>
          </a:prstGeom>
          <a:noFill/>
        </p:spPr>
        <p:txBody>
          <a:bodyPr wrap="square" rtlCol="0">
            <a:spAutoFit/>
          </a:bodyPr>
          <a:lstStyle/>
          <a:p>
            <a:pPr algn="ctr"/>
            <a:r>
              <a:rPr lang="en-GB" sz="2400" dirty="0">
                <a:latin typeface="XCCW Joined 1a" panose="03050602040000000000" pitchFamily="66" charset="0"/>
              </a:rPr>
              <a:t>Mr. Wrong</a:t>
            </a:r>
          </a:p>
        </p:txBody>
      </p:sp>
      <p:pic>
        <p:nvPicPr>
          <p:cNvPr id="34" name="Picture 26" descr="https://www.mrmen.com/wp-content/uploads/2016/06/lmbad-128-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06930" y="115082"/>
            <a:ext cx="1219200" cy="1219201"/>
          </a:xfrm>
          <a:prstGeom prst="rect">
            <a:avLst/>
          </a:prstGeom>
          <a:noFill/>
          <a:extLst>
            <a:ext uri="{909E8E84-426E-40DD-AFC4-6F175D3DCCD1}">
              <a14:hiddenFill xmlns:a14="http://schemas.microsoft.com/office/drawing/2010/main">
                <a:solidFill>
                  <a:srgbClr val="FFFFFF"/>
                </a:solidFill>
              </a14:hiddenFill>
            </a:ext>
          </a:extLst>
        </p:spPr>
      </p:pic>
      <p:sp>
        <p:nvSpPr>
          <p:cNvPr id="35" name="TextBox 34"/>
          <p:cNvSpPr txBox="1"/>
          <p:nvPr/>
        </p:nvSpPr>
        <p:spPr>
          <a:xfrm rot="10800000" flipH="1" flipV="1">
            <a:off x="5846325" y="1464745"/>
            <a:ext cx="1908238" cy="1200329"/>
          </a:xfrm>
          <a:prstGeom prst="rect">
            <a:avLst/>
          </a:prstGeom>
          <a:noFill/>
        </p:spPr>
        <p:txBody>
          <a:bodyPr wrap="square" rtlCol="0">
            <a:spAutoFit/>
          </a:bodyPr>
          <a:lstStyle/>
          <a:p>
            <a:pPr algn="ctr"/>
            <a:r>
              <a:rPr lang="en-GB" sz="2400" dirty="0">
                <a:latin typeface="XCCW Joined 1a" panose="03050602040000000000" pitchFamily="66" charset="0"/>
              </a:rPr>
              <a:t>Little Miss Bad</a:t>
            </a:r>
          </a:p>
        </p:txBody>
      </p:sp>
      <p:pic>
        <p:nvPicPr>
          <p:cNvPr id="36" name="Picture 2" descr="https://www.mrmen.com/wp-content/uploads/2016/06/mrmischief-128-1.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82606" y="245545"/>
            <a:ext cx="1219200" cy="1219201"/>
          </a:xfrm>
          <a:prstGeom prst="rect">
            <a:avLst/>
          </a:prstGeom>
          <a:noFill/>
          <a:extLst>
            <a:ext uri="{909E8E84-426E-40DD-AFC4-6F175D3DCCD1}">
              <a14:hiddenFill xmlns:a14="http://schemas.microsoft.com/office/drawing/2010/main">
                <a:solidFill>
                  <a:srgbClr val="FFFFFF"/>
                </a:solidFill>
              </a14:hiddenFill>
            </a:ext>
          </a:extLst>
        </p:spPr>
      </p:pic>
      <p:sp>
        <p:nvSpPr>
          <p:cNvPr id="37" name="TextBox 36"/>
          <p:cNvSpPr txBox="1"/>
          <p:nvPr/>
        </p:nvSpPr>
        <p:spPr>
          <a:xfrm rot="10800000" flipH="1" flipV="1">
            <a:off x="3905029" y="1542070"/>
            <a:ext cx="1802999" cy="830997"/>
          </a:xfrm>
          <a:prstGeom prst="rect">
            <a:avLst/>
          </a:prstGeom>
          <a:noFill/>
        </p:spPr>
        <p:txBody>
          <a:bodyPr wrap="square" rtlCol="0">
            <a:spAutoFit/>
          </a:bodyPr>
          <a:lstStyle/>
          <a:p>
            <a:pPr algn="ctr"/>
            <a:r>
              <a:rPr lang="en-GB" sz="2400" dirty="0">
                <a:latin typeface="XCCW Joined 1a" panose="03050602040000000000" pitchFamily="66" charset="0"/>
              </a:rPr>
              <a:t>Mr. Mischief</a:t>
            </a:r>
          </a:p>
        </p:txBody>
      </p:sp>
      <p:pic>
        <p:nvPicPr>
          <p:cNvPr id="38" name="Picture 26" descr="https://www.mrmen.com/wp-content/uploads/2016/06/lmbad-128-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81684" y="115082"/>
            <a:ext cx="1219200" cy="1219201"/>
          </a:xfrm>
          <a:prstGeom prst="rect">
            <a:avLst/>
          </a:prstGeom>
          <a:noFill/>
          <a:extLst>
            <a:ext uri="{909E8E84-426E-40DD-AFC4-6F175D3DCCD1}">
              <a14:hiddenFill xmlns:a14="http://schemas.microsoft.com/office/drawing/2010/main">
                <a:solidFill>
                  <a:srgbClr val="FFFFFF"/>
                </a:solidFill>
              </a14:hiddenFill>
            </a:ext>
          </a:extLst>
        </p:spPr>
      </p:pic>
      <p:sp>
        <p:nvSpPr>
          <p:cNvPr id="39" name="TextBox 38"/>
          <p:cNvSpPr txBox="1"/>
          <p:nvPr/>
        </p:nvSpPr>
        <p:spPr>
          <a:xfrm rot="10800000" flipH="1" flipV="1">
            <a:off x="2009828" y="1375293"/>
            <a:ext cx="1908238" cy="1200329"/>
          </a:xfrm>
          <a:prstGeom prst="rect">
            <a:avLst/>
          </a:prstGeom>
          <a:noFill/>
        </p:spPr>
        <p:txBody>
          <a:bodyPr wrap="square" rtlCol="0">
            <a:spAutoFit/>
          </a:bodyPr>
          <a:lstStyle/>
          <a:p>
            <a:pPr algn="ctr"/>
            <a:r>
              <a:rPr lang="en-GB" sz="2400" dirty="0">
                <a:latin typeface="XCCW Joined 1a" panose="03050602040000000000" pitchFamily="66" charset="0"/>
              </a:rPr>
              <a:t>Little Miss Bad</a:t>
            </a:r>
          </a:p>
        </p:txBody>
      </p:sp>
      <p:pic>
        <p:nvPicPr>
          <p:cNvPr id="40" name="Picture 8" descr="https://www.mrmen.com/wp-content/uploads/2016/06/lmstubborn-128-1.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2654" y="224226"/>
            <a:ext cx="1219200" cy="1219201"/>
          </a:xfrm>
          <a:prstGeom prst="rect">
            <a:avLst/>
          </a:prstGeom>
          <a:noFill/>
          <a:extLst>
            <a:ext uri="{909E8E84-426E-40DD-AFC4-6F175D3DCCD1}">
              <a14:hiddenFill xmlns:a14="http://schemas.microsoft.com/office/drawing/2010/main">
                <a:solidFill>
                  <a:srgbClr val="FFFFFF"/>
                </a:solidFill>
              </a14:hiddenFill>
            </a:ext>
          </a:extLst>
        </p:spPr>
      </p:pic>
      <p:sp>
        <p:nvSpPr>
          <p:cNvPr id="41" name="TextBox 40"/>
          <p:cNvSpPr txBox="1"/>
          <p:nvPr/>
        </p:nvSpPr>
        <p:spPr>
          <a:xfrm rot="10800000" flipH="1" flipV="1">
            <a:off x="108135" y="1464746"/>
            <a:ext cx="1908238" cy="1200329"/>
          </a:xfrm>
          <a:prstGeom prst="rect">
            <a:avLst/>
          </a:prstGeom>
          <a:noFill/>
        </p:spPr>
        <p:txBody>
          <a:bodyPr wrap="square" rtlCol="0">
            <a:spAutoFit/>
          </a:bodyPr>
          <a:lstStyle/>
          <a:p>
            <a:pPr algn="ctr"/>
            <a:r>
              <a:rPr lang="en-GB" sz="2400" dirty="0">
                <a:latin typeface="XCCW Joined 1a" panose="03050602040000000000" pitchFamily="66" charset="0"/>
              </a:rPr>
              <a:t>Little Miss Stubborn</a:t>
            </a:r>
          </a:p>
        </p:txBody>
      </p:sp>
      <p:sp>
        <p:nvSpPr>
          <p:cNvPr id="44" name="TextBox 43"/>
          <p:cNvSpPr txBox="1"/>
          <p:nvPr/>
        </p:nvSpPr>
        <p:spPr>
          <a:xfrm>
            <a:off x="3979620" y="3186342"/>
            <a:ext cx="6457036" cy="3139321"/>
          </a:xfrm>
          <a:prstGeom prst="rect">
            <a:avLst/>
          </a:prstGeom>
          <a:solidFill>
            <a:srgbClr val="92D050"/>
          </a:solidFill>
          <a:ln w="38100">
            <a:solidFill>
              <a:schemeClr val="tx1"/>
            </a:solidFill>
          </a:ln>
          <a:effectLst>
            <a:glow rad="63500">
              <a:schemeClr val="accent2">
                <a:satMod val="175000"/>
                <a:alpha val="40000"/>
              </a:schemeClr>
            </a:glow>
          </a:effectLst>
        </p:spPr>
        <p:txBody>
          <a:bodyPr wrap="square" rtlCol="0">
            <a:spAutoFit/>
          </a:bodyPr>
          <a:lstStyle/>
          <a:p>
            <a:pPr algn="ctr"/>
            <a:r>
              <a:rPr lang="en-GB" dirty="0">
                <a:latin typeface="XCCW Joined 1a" panose="03050602040000000000" pitchFamily="66" charset="0"/>
              </a:rPr>
              <a:t>These characters make us think about our negative behaviours, the things we do wrong. </a:t>
            </a:r>
          </a:p>
          <a:p>
            <a:pPr algn="ctr"/>
            <a:endParaRPr lang="en-GB" dirty="0">
              <a:latin typeface="XCCW Joined 1a" panose="03050602040000000000" pitchFamily="66" charset="0"/>
            </a:endParaRPr>
          </a:p>
          <a:p>
            <a:pPr algn="ctr"/>
            <a:r>
              <a:rPr lang="en-GB" dirty="0">
                <a:latin typeface="XCCW Joined 1a" panose="03050602040000000000" pitchFamily="66" charset="0"/>
              </a:rPr>
              <a:t>You can use these characters to help you think of ways to be a better person by reflecting on the bad things we do in life.</a:t>
            </a:r>
          </a:p>
          <a:p>
            <a:pPr algn="ctr"/>
            <a:endParaRPr lang="en-GB" dirty="0">
              <a:latin typeface="XCCW Joined 1a" panose="03050602040000000000" pitchFamily="66" charset="0"/>
            </a:endParaRPr>
          </a:p>
          <a:p>
            <a:pPr algn="ctr"/>
            <a:r>
              <a:rPr lang="en-GB" dirty="0">
                <a:latin typeface="XCCW Joined 1a" panose="03050602040000000000" pitchFamily="66" charset="0"/>
              </a:rPr>
              <a:t>Think about your actions, behaviour and choices and how you can improve or change things. </a:t>
            </a:r>
          </a:p>
        </p:txBody>
      </p:sp>
      <p:pic>
        <p:nvPicPr>
          <p:cNvPr id="45" name="Picture 18" descr="https://www.mrmen.com/wp-content/uploads/2016/06/mrgrumble-128-1.jp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680625" y="4616162"/>
            <a:ext cx="1219200" cy="1219201"/>
          </a:xfrm>
          <a:prstGeom prst="rect">
            <a:avLst/>
          </a:prstGeom>
          <a:noFill/>
          <a:extLst>
            <a:ext uri="{909E8E84-426E-40DD-AFC4-6F175D3DCCD1}">
              <a14:hiddenFill xmlns:a14="http://schemas.microsoft.com/office/drawing/2010/main">
                <a:solidFill>
                  <a:srgbClr val="FFFFFF"/>
                </a:solidFill>
              </a14:hiddenFill>
            </a:ext>
          </a:extLst>
        </p:spPr>
      </p:pic>
      <p:sp>
        <p:nvSpPr>
          <p:cNvPr id="46" name="TextBox 45"/>
          <p:cNvSpPr txBox="1"/>
          <p:nvPr/>
        </p:nvSpPr>
        <p:spPr>
          <a:xfrm rot="10800000" flipH="1" flipV="1">
            <a:off x="10389001" y="5924815"/>
            <a:ext cx="1802999" cy="830997"/>
          </a:xfrm>
          <a:prstGeom prst="rect">
            <a:avLst/>
          </a:prstGeom>
          <a:noFill/>
        </p:spPr>
        <p:txBody>
          <a:bodyPr wrap="square" rtlCol="0">
            <a:spAutoFit/>
          </a:bodyPr>
          <a:lstStyle/>
          <a:p>
            <a:pPr algn="ctr"/>
            <a:r>
              <a:rPr lang="en-GB" sz="2400" dirty="0">
                <a:latin typeface="XCCW Joined 1a" panose="03050602040000000000" pitchFamily="66" charset="0"/>
              </a:rPr>
              <a:t>Mr. Grumble</a:t>
            </a:r>
          </a:p>
        </p:txBody>
      </p:sp>
    </p:spTree>
    <p:extLst>
      <p:ext uri="{BB962C8B-B14F-4D97-AF65-F5344CB8AC3E}">
        <p14:creationId xmlns:p14="http://schemas.microsoft.com/office/powerpoint/2010/main" val="3471032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0" descr="https://www.mrmen.com/wp-content/uploads/2016/06/mrworry-128-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24786" y="244496"/>
            <a:ext cx="1219200" cy="1219201"/>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p:cNvSpPr txBox="1"/>
          <p:nvPr/>
        </p:nvSpPr>
        <p:spPr>
          <a:xfrm rot="10800000" flipH="1" flipV="1">
            <a:off x="8248608" y="1808777"/>
            <a:ext cx="1802999" cy="830997"/>
          </a:xfrm>
          <a:prstGeom prst="rect">
            <a:avLst/>
          </a:prstGeom>
          <a:noFill/>
        </p:spPr>
        <p:txBody>
          <a:bodyPr wrap="square" rtlCol="0">
            <a:spAutoFit/>
          </a:bodyPr>
          <a:lstStyle/>
          <a:p>
            <a:pPr algn="ctr"/>
            <a:r>
              <a:rPr lang="en-GB" sz="2400" dirty="0">
                <a:latin typeface="XCCW Joined 1a" panose="03050602040000000000" pitchFamily="66" charset="0"/>
              </a:rPr>
              <a:t>Mr. Worry</a:t>
            </a:r>
          </a:p>
        </p:txBody>
      </p:sp>
      <p:pic>
        <p:nvPicPr>
          <p:cNvPr id="14" name="Picture 12" descr="https://www.mrmen.com/wp-content/uploads/2016/06/lmgreedy-128-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24237" y="87078"/>
            <a:ext cx="1219200" cy="1219201"/>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p:cNvSpPr txBox="1"/>
          <p:nvPr/>
        </p:nvSpPr>
        <p:spPr>
          <a:xfrm rot="10800000" flipH="1" flipV="1">
            <a:off x="1385635" y="1636782"/>
            <a:ext cx="1908238" cy="1200329"/>
          </a:xfrm>
          <a:prstGeom prst="rect">
            <a:avLst/>
          </a:prstGeom>
          <a:noFill/>
        </p:spPr>
        <p:txBody>
          <a:bodyPr wrap="square" rtlCol="0">
            <a:spAutoFit/>
          </a:bodyPr>
          <a:lstStyle/>
          <a:p>
            <a:pPr algn="ctr"/>
            <a:r>
              <a:rPr lang="en-GB" sz="2400" dirty="0">
                <a:latin typeface="XCCW Joined 1a" panose="03050602040000000000" pitchFamily="66" charset="0"/>
              </a:rPr>
              <a:t>Little Miss Greedy</a:t>
            </a:r>
          </a:p>
        </p:txBody>
      </p:sp>
      <p:sp>
        <p:nvSpPr>
          <p:cNvPr id="20" name="TextBox 19"/>
          <p:cNvSpPr txBox="1"/>
          <p:nvPr/>
        </p:nvSpPr>
        <p:spPr>
          <a:xfrm rot="10800000" flipH="1" flipV="1">
            <a:off x="10116695" y="1804336"/>
            <a:ext cx="1394899" cy="830997"/>
          </a:xfrm>
          <a:prstGeom prst="rect">
            <a:avLst/>
          </a:prstGeom>
          <a:noFill/>
        </p:spPr>
        <p:txBody>
          <a:bodyPr wrap="square" rtlCol="0">
            <a:spAutoFit/>
          </a:bodyPr>
          <a:lstStyle/>
          <a:p>
            <a:pPr algn="ctr"/>
            <a:r>
              <a:rPr lang="en-GB" sz="2400" dirty="0">
                <a:latin typeface="XCCW Joined 1a" panose="03050602040000000000" pitchFamily="66" charset="0"/>
              </a:rPr>
              <a:t>Mr. Fussy</a:t>
            </a:r>
          </a:p>
        </p:txBody>
      </p:sp>
      <p:pic>
        <p:nvPicPr>
          <p:cNvPr id="21" name="Picture 20" descr="https://www.mrmen.com/wp-content/uploads/2016/06/mrfussy-128-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99790" y="155290"/>
            <a:ext cx="1582603" cy="1582604"/>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4" descr="https://www.mrmen.com/wp-content/uploads/2016/06/mrgreedy-128-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99241" y="155290"/>
            <a:ext cx="1219200" cy="1219201"/>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p:cNvSpPr txBox="1"/>
          <p:nvPr/>
        </p:nvSpPr>
        <p:spPr>
          <a:xfrm rot="10800000" flipH="1" flipV="1">
            <a:off x="2929925" y="1580476"/>
            <a:ext cx="1802999" cy="830997"/>
          </a:xfrm>
          <a:prstGeom prst="rect">
            <a:avLst/>
          </a:prstGeom>
          <a:noFill/>
        </p:spPr>
        <p:txBody>
          <a:bodyPr wrap="square" rtlCol="0">
            <a:spAutoFit/>
          </a:bodyPr>
          <a:lstStyle/>
          <a:p>
            <a:pPr algn="ctr"/>
            <a:r>
              <a:rPr lang="en-GB" sz="2400" dirty="0">
                <a:latin typeface="XCCW Joined 1a" panose="03050602040000000000" pitchFamily="66" charset="0"/>
              </a:rPr>
              <a:t>Mr. Greedy</a:t>
            </a:r>
          </a:p>
        </p:txBody>
      </p:sp>
      <p:sp>
        <p:nvSpPr>
          <p:cNvPr id="24" name="TextBox 23"/>
          <p:cNvSpPr txBox="1"/>
          <p:nvPr/>
        </p:nvSpPr>
        <p:spPr>
          <a:xfrm>
            <a:off x="437320" y="2818788"/>
            <a:ext cx="5426863" cy="3693319"/>
          </a:xfrm>
          <a:prstGeom prst="rect">
            <a:avLst/>
          </a:prstGeom>
          <a:solidFill>
            <a:srgbClr val="FFFFCC"/>
          </a:solidFill>
          <a:ln w="38100">
            <a:solidFill>
              <a:schemeClr val="tx1"/>
            </a:solidFill>
          </a:ln>
          <a:effectLst>
            <a:glow rad="63500">
              <a:schemeClr val="accent2">
                <a:satMod val="175000"/>
                <a:alpha val="40000"/>
              </a:schemeClr>
            </a:glow>
          </a:effectLst>
        </p:spPr>
        <p:txBody>
          <a:bodyPr wrap="square" rtlCol="0">
            <a:spAutoFit/>
          </a:bodyPr>
          <a:lstStyle/>
          <a:p>
            <a:pPr algn="ctr"/>
            <a:r>
              <a:rPr lang="en-GB" dirty="0">
                <a:latin typeface="XCCW Joined 1a" panose="03050602040000000000" pitchFamily="66" charset="0"/>
              </a:rPr>
              <a:t>These characters make us think about the times when we have not shared. </a:t>
            </a:r>
          </a:p>
          <a:p>
            <a:pPr algn="ctr"/>
            <a:endParaRPr lang="en-GB" dirty="0">
              <a:latin typeface="XCCW Joined 1a" panose="03050602040000000000" pitchFamily="66" charset="0"/>
            </a:endParaRPr>
          </a:p>
          <a:p>
            <a:pPr algn="ctr"/>
            <a:r>
              <a:rPr lang="en-GB" dirty="0">
                <a:latin typeface="XCCW Joined 1a" panose="03050602040000000000" pitchFamily="66" charset="0"/>
              </a:rPr>
              <a:t>Use these characters to help you pray to learn how to share and take turns.</a:t>
            </a:r>
          </a:p>
          <a:p>
            <a:pPr algn="ctr"/>
            <a:endParaRPr lang="en-GB" dirty="0">
              <a:latin typeface="XCCW Joined 1a" panose="03050602040000000000" pitchFamily="66" charset="0"/>
            </a:endParaRPr>
          </a:p>
          <a:p>
            <a:pPr algn="ctr"/>
            <a:r>
              <a:rPr lang="en-GB" dirty="0">
                <a:latin typeface="XCCW Joined 1a" panose="03050602040000000000" pitchFamily="66" charset="0"/>
              </a:rPr>
              <a:t>Think about the times you have been greedy, with toys, food, sweets.</a:t>
            </a:r>
          </a:p>
          <a:p>
            <a:pPr algn="ctr"/>
            <a:endParaRPr lang="en-GB" dirty="0">
              <a:latin typeface="XCCW Joined 1a" panose="03050602040000000000" pitchFamily="66" charset="0"/>
            </a:endParaRPr>
          </a:p>
          <a:p>
            <a:pPr algn="ctr"/>
            <a:r>
              <a:rPr lang="en-GB" dirty="0">
                <a:latin typeface="XCCW Joined 1a" panose="03050602040000000000" pitchFamily="66" charset="0"/>
              </a:rPr>
              <a:t>Pray for strength to make you a better person and help you to share and take turns.</a:t>
            </a:r>
          </a:p>
        </p:txBody>
      </p:sp>
      <p:sp>
        <p:nvSpPr>
          <p:cNvPr id="25" name="TextBox 24"/>
          <p:cNvSpPr txBox="1"/>
          <p:nvPr/>
        </p:nvSpPr>
        <p:spPr>
          <a:xfrm>
            <a:off x="6454083" y="2814649"/>
            <a:ext cx="5426863" cy="2585323"/>
          </a:xfrm>
          <a:prstGeom prst="rect">
            <a:avLst/>
          </a:prstGeom>
          <a:solidFill>
            <a:srgbClr val="CCFFCC"/>
          </a:solidFill>
          <a:ln w="38100">
            <a:solidFill>
              <a:schemeClr val="tx1"/>
            </a:solidFill>
          </a:ln>
          <a:effectLst>
            <a:glow rad="63500">
              <a:schemeClr val="accent2">
                <a:satMod val="175000"/>
                <a:alpha val="40000"/>
              </a:schemeClr>
            </a:glow>
          </a:effectLst>
        </p:spPr>
        <p:txBody>
          <a:bodyPr wrap="square" rtlCol="0">
            <a:spAutoFit/>
          </a:bodyPr>
          <a:lstStyle/>
          <a:p>
            <a:pPr algn="ctr"/>
            <a:r>
              <a:rPr lang="en-GB" dirty="0">
                <a:latin typeface="XCCW Joined 1a" panose="03050602040000000000" pitchFamily="66" charset="0"/>
              </a:rPr>
              <a:t>These characters make us think about the way we live our lives. </a:t>
            </a:r>
          </a:p>
          <a:p>
            <a:pPr algn="ctr"/>
            <a:endParaRPr lang="en-GB" dirty="0">
              <a:latin typeface="XCCW Joined 1a" panose="03050602040000000000" pitchFamily="66" charset="0"/>
            </a:endParaRPr>
          </a:p>
          <a:p>
            <a:pPr algn="ctr"/>
            <a:r>
              <a:rPr lang="en-GB" dirty="0">
                <a:latin typeface="XCCW Joined 1a" panose="03050602040000000000" pitchFamily="66" charset="0"/>
              </a:rPr>
              <a:t>Use these characters to help you pray to share your worries and woes. Sometimes we can be fussy and stress.</a:t>
            </a:r>
          </a:p>
          <a:p>
            <a:pPr algn="ctr"/>
            <a:endParaRPr lang="en-GB" dirty="0">
              <a:latin typeface="XCCW Joined 1a" panose="03050602040000000000" pitchFamily="66" charset="0"/>
            </a:endParaRPr>
          </a:p>
          <a:p>
            <a:pPr algn="ctr"/>
            <a:r>
              <a:rPr lang="en-GB" dirty="0">
                <a:latin typeface="XCCW Joined 1a" panose="03050602040000000000" pitchFamily="66" charset="0"/>
              </a:rPr>
              <a:t>Pray to God for strength to be brave and strong to share your worries, stresses or fears. </a:t>
            </a:r>
          </a:p>
        </p:txBody>
      </p:sp>
    </p:spTree>
    <p:extLst>
      <p:ext uri="{BB962C8B-B14F-4D97-AF65-F5344CB8AC3E}">
        <p14:creationId xmlns:p14="http://schemas.microsoft.com/office/powerpoint/2010/main" val="1619943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8" name="Picture 8" descr="https://www.mrmen.com/wp-content/uploads/2016/06/mrmessy-128-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56056" y="252580"/>
            <a:ext cx="1219200" cy="1219201"/>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rot="10800000" flipH="1" flipV="1">
            <a:off x="9064156" y="1471781"/>
            <a:ext cx="1802999" cy="830997"/>
          </a:xfrm>
          <a:prstGeom prst="rect">
            <a:avLst/>
          </a:prstGeom>
          <a:noFill/>
        </p:spPr>
        <p:txBody>
          <a:bodyPr wrap="square" rtlCol="0">
            <a:spAutoFit/>
          </a:bodyPr>
          <a:lstStyle/>
          <a:p>
            <a:pPr algn="ctr"/>
            <a:r>
              <a:rPr lang="en-GB" sz="2400" dirty="0">
                <a:latin typeface="XCCW Joined 1a" panose="03050602040000000000" pitchFamily="66" charset="0"/>
              </a:rPr>
              <a:t>Mr. Messy</a:t>
            </a:r>
          </a:p>
        </p:txBody>
      </p:sp>
      <p:pic>
        <p:nvPicPr>
          <p:cNvPr id="5134" name="Picture 14" descr="https://www.mrmen.com/wp-content/uploads/2016/06/lmtidy-128-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85444" y="252581"/>
            <a:ext cx="1219200" cy="1219201"/>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p:cNvSpPr txBox="1"/>
          <p:nvPr/>
        </p:nvSpPr>
        <p:spPr>
          <a:xfrm rot="10800000" flipH="1" flipV="1">
            <a:off x="7550502" y="1520668"/>
            <a:ext cx="1908238" cy="1200329"/>
          </a:xfrm>
          <a:prstGeom prst="rect">
            <a:avLst/>
          </a:prstGeom>
          <a:noFill/>
        </p:spPr>
        <p:txBody>
          <a:bodyPr wrap="square" rtlCol="0">
            <a:spAutoFit/>
          </a:bodyPr>
          <a:lstStyle/>
          <a:p>
            <a:pPr algn="ctr"/>
            <a:r>
              <a:rPr lang="en-GB" sz="2400" dirty="0">
                <a:latin typeface="XCCW Joined 1a" panose="03050602040000000000" pitchFamily="66" charset="0"/>
              </a:rPr>
              <a:t>Little Miss Tidy</a:t>
            </a:r>
          </a:p>
        </p:txBody>
      </p:sp>
      <p:pic>
        <p:nvPicPr>
          <p:cNvPr id="5144" name="Picture 24" descr="https://www.mrmen.com/wp-content/uploads/2016/06/mrrude-128-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2135" y="252580"/>
            <a:ext cx="1520763" cy="1520764"/>
          </a:xfrm>
          <a:prstGeom prst="rect">
            <a:avLst/>
          </a:prstGeom>
          <a:noFill/>
          <a:extLst>
            <a:ext uri="{909E8E84-426E-40DD-AFC4-6F175D3DCCD1}">
              <a14:hiddenFill xmlns:a14="http://schemas.microsoft.com/office/drawing/2010/main">
                <a:solidFill>
                  <a:srgbClr val="FFFFFF"/>
                </a:solidFill>
              </a14:hiddenFill>
            </a:ext>
          </a:extLst>
        </p:spPr>
      </p:pic>
      <p:sp>
        <p:nvSpPr>
          <p:cNvPr id="27" name="TextBox 26"/>
          <p:cNvSpPr txBox="1"/>
          <p:nvPr/>
        </p:nvSpPr>
        <p:spPr>
          <a:xfrm rot="10800000" flipH="1" flipV="1">
            <a:off x="745434" y="1773344"/>
            <a:ext cx="1802999" cy="830997"/>
          </a:xfrm>
          <a:prstGeom prst="rect">
            <a:avLst/>
          </a:prstGeom>
          <a:noFill/>
        </p:spPr>
        <p:txBody>
          <a:bodyPr wrap="square" rtlCol="0">
            <a:spAutoFit/>
          </a:bodyPr>
          <a:lstStyle/>
          <a:p>
            <a:pPr algn="ctr"/>
            <a:r>
              <a:rPr lang="en-GB" sz="2400" dirty="0">
                <a:latin typeface="XCCW Joined 1a" panose="03050602040000000000" pitchFamily="66" charset="0"/>
              </a:rPr>
              <a:t>Mr. Rude</a:t>
            </a:r>
          </a:p>
        </p:txBody>
      </p:sp>
      <p:pic>
        <p:nvPicPr>
          <p:cNvPr id="5146" name="Picture 26" descr="https://www.mrmen.com/wp-content/uploads/2016/06/mrgrumpy-128-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49647" y="350371"/>
            <a:ext cx="1219200" cy="1219201"/>
          </a:xfrm>
          <a:prstGeom prst="rect">
            <a:avLst/>
          </a:prstGeom>
          <a:noFill/>
          <a:extLst>
            <a:ext uri="{909E8E84-426E-40DD-AFC4-6F175D3DCCD1}">
              <a14:hiddenFill xmlns:a14="http://schemas.microsoft.com/office/drawing/2010/main">
                <a:solidFill>
                  <a:srgbClr val="FFFFFF"/>
                </a:solidFill>
              </a14:hiddenFill>
            </a:ext>
          </a:extLst>
        </p:spPr>
      </p:pic>
      <p:sp>
        <p:nvSpPr>
          <p:cNvPr id="29" name="TextBox 28"/>
          <p:cNvSpPr txBox="1"/>
          <p:nvPr/>
        </p:nvSpPr>
        <p:spPr>
          <a:xfrm rot="10800000" flipH="1" flipV="1">
            <a:off x="3542874" y="1735615"/>
            <a:ext cx="1802999" cy="830997"/>
          </a:xfrm>
          <a:prstGeom prst="rect">
            <a:avLst/>
          </a:prstGeom>
          <a:noFill/>
        </p:spPr>
        <p:txBody>
          <a:bodyPr wrap="square" rtlCol="0">
            <a:spAutoFit/>
          </a:bodyPr>
          <a:lstStyle/>
          <a:p>
            <a:pPr algn="ctr"/>
            <a:r>
              <a:rPr lang="en-GB" sz="2400" dirty="0">
                <a:latin typeface="XCCW Joined 1a" panose="03050602040000000000" pitchFamily="66" charset="0"/>
              </a:rPr>
              <a:t>Mr. Grumpy</a:t>
            </a:r>
          </a:p>
        </p:txBody>
      </p:sp>
      <p:pic>
        <p:nvPicPr>
          <p:cNvPr id="5150" name="Picture 30" descr="https://www.mrmen.com/wp-content/uploads/2016/06/mrnoisy-128-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12111" y="321616"/>
            <a:ext cx="1361419" cy="1361420"/>
          </a:xfrm>
          <a:prstGeom prst="rect">
            <a:avLst/>
          </a:prstGeom>
          <a:noFill/>
          <a:extLst>
            <a:ext uri="{909E8E84-426E-40DD-AFC4-6F175D3DCCD1}">
              <a14:hiddenFill xmlns:a14="http://schemas.microsoft.com/office/drawing/2010/main">
                <a:solidFill>
                  <a:srgbClr val="FFFFFF"/>
                </a:solidFill>
              </a14:hiddenFill>
            </a:ext>
          </a:extLst>
        </p:spPr>
      </p:pic>
      <p:sp>
        <p:nvSpPr>
          <p:cNvPr id="33" name="TextBox 32"/>
          <p:cNvSpPr txBox="1"/>
          <p:nvPr/>
        </p:nvSpPr>
        <p:spPr>
          <a:xfrm rot="10800000" flipH="1" flipV="1">
            <a:off x="2200403" y="1700562"/>
            <a:ext cx="1802999" cy="830997"/>
          </a:xfrm>
          <a:prstGeom prst="rect">
            <a:avLst/>
          </a:prstGeom>
          <a:noFill/>
        </p:spPr>
        <p:txBody>
          <a:bodyPr wrap="square" rtlCol="0">
            <a:spAutoFit/>
          </a:bodyPr>
          <a:lstStyle/>
          <a:p>
            <a:pPr algn="ctr"/>
            <a:r>
              <a:rPr lang="en-GB" sz="2400" dirty="0">
                <a:latin typeface="XCCW Joined 1a" panose="03050602040000000000" pitchFamily="66" charset="0"/>
              </a:rPr>
              <a:t>Mr. Loud</a:t>
            </a:r>
          </a:p>
        </p:txBody>
      </p:sp>
      <p:sp>
        <p:nvSpPr>
          <p:cNvPr id="28" name="TextBox 27"/>
          <p:cNvSpPr txBox="1"/>
          <p:nvPr/>
        </p:nvSpPr>
        <p:spPr>
          <a:xfrm>
            <a:off x="437320" y="2818788"/>
            <a:ext cx="5426863" cy="3693319"/>
          </a:xfrm>
          <a:prstGeom prst="rect">
            <a:avLst/>
          </a:prstGeom>
          <a:solidFill>
            <a:srgbClr val="FFC000"/>
          </a:solidFill>
          <a:ln w="38100">
            <a:solidFill>
              <a:schemeClr val="tx1"/>
            </a:solidFill>
          </a:ln>
          <a:effectLst>
            <a:glow rad="63500">
              <a:schemeClr val="accent2">
                <a:satMod val="175000"/>
                <a:alpha val="40000"/>
              </a:schemeClr>
            </a:glow>
          </a:effectLst>
        </p:spPr>
        <p:txBody>
          <a:bodyPr wrap="square" rtlCol="0">
            <a:spAutoFit/>
          </a:bodyPr>
          <a:lstStyle/>
          <a:p>
            <a:pPr algn="ctr"/>
            <a:r>
              <a:rPr lang="en-GB" dirty="0">
                <a:latin typeface="XCCW Joined 1a" panose="03050602040000000000" pitchFamily="66" charset="0"/>
              </a:rPr>
              <a:t>These characters make us think about the way we talk to others. </a:t>
            </a:r>
          </a:p>
          <a:p>
            <a:pPr algn="ctr"/>
            <a:endParaRPr lang="en-GB" dirty="0">
              <a:latin typeface="XCCW Joined 1a" panose="03050602040000000000" pitchFamily="66" charset="0"/>
            </a:endParaRPr>
          </a:p>
          <a:p>
            <a:pPr algn="ctr"/>
            <a:r>
              <a:rPr lang="en-GB" dirty="0">
                <a:latin typeface="XCCW Joined 1a" panose="03050602040000000000" pitchFamily="66" charset="0"/>
              </a:rPr>
              <a:t>Use these characters to help you pray to become more polite.</a:t>
            </a:r>
          </a:p>
          <a:p>
            <a:pPr algn="ctr"/>
            <a:endParaRPr lang="en-GB" dirty="0">
              <a:latin typeface="XCCW Joined 1a" panose="03050602040000000000" pitchFamily="66" charset="0"/>
            </a:endParaRPr>
          </a:p>
          <a:p>
            <a:pPr algn="ctr"/>
            <a:r>
              <a:rPr lang="en-GB" dirty="0">
                <a:latin typeface="XCCW Joined 1a" panose="03050602040000000000" pitchFamily="66" charset="0"/>
              </a:rPr>
              <a:t>Think about people who you have been rude or grumpy with, say sorry.</a:t>
            </a:r>
          </a:p>
          <a:p>
            <a:pPr algn="ctr"/>
            <a:endParaRPr lang="en-GB" dirty="0">
              <a:latin typeface="XCCW Joined 1a" panose="03050602040000000000" pitchFamily="66" charset="0"/>
            </a:endParaRPr>
          </a:p>
          <a:p>
            <a:pPr algn="ctr"/>
            <a:r>
              <a:rPr lang="en-GB" dirty="0">
                <a:latin typeface="XCCW Joined 1a" panose="03050602040000000000" pitchFamily="66" charset="0"/>
              </a:rPr>
              <a:t>Pray for strength to make you a better person and help you to speak graciously.</a:t>
            </a:r>
          </a:p>
        </p:txBody>
      </p:sp>
      <p:sp>
        <p:nvSpPr>
          <p:cNvPr id="30" name="TextBox 29"/>
          <p:cNvSpPr txBox="1"/>
          <p:nvPr/>
        </p:nvSpPr>
        <p:spPr>
          <a:xfrm>
            <a:off x="6454083" y="2814649"/>
            <a:ext cx="5426863" cy="3693319"/>
          </a:xfrm>
          <a:prstGeom prst="rect">
            <a:avLst/>
          </a:prstGeom>
          <a:solidFill>
            <a:srgbClr val="FF33CC"/>
          </a:solidFill>
          <a:ln w="38100">
            <a:solidFill>
              <a:schemeClr val="tx1"/>
            </a:solidFill>
          </a:ln>
          <a:effectLst>
            <a:glow rad="63500">
              <a:schemeClr val="accent2">
                <a:satMod val="175000"/>
                <a:alpha val="40000"/>
              </a:schemeClr>
            </a:glow>
          </a:effectLst>
        </p:spPr>
        <p:txBody>
          <a:bodyPr wrap="square" rtlCol="0">
            <a:spAutoFit/>
          </a:bodyPr>
          <a:lstStyle/>
          <a:p>
            <a:pPr algn="ctr"/>
            <a:r>
              <a:rPr lang="en-GB" dirty="0">
                <a:latin typeface="XCCW Joined 1a" panose="03050602040000000000" pitchFamily="66" charset="0"/>
              </a:rPr>
              <a:t>These characters make us think about the way we live our lives. </a:t>
            </a:r>
          </a:p>
          <a:p>
            <a:pPr algn="ctr"/>
            <a:endParaRPr lang="en-GB" dirty="0">
              <a:latin typeface="XCCW Joined 1a" panose="03050602040000000000" pitchFamily="66" charset="0"/>
            </a:endParaRPr>
          </a:p>
          <a:p>
            <a:pPr algn="ctr"/>
            <a:r>
              <a:rPr lang="en-GB" dirty="0">
                <a:latin typeface="XCCW Joined 1a" panose="03050602040000000000" pitchFamily="66" charset="0"/>
              </a:rPr>
              <a:t>Use these characters to help you pray to become more organised and prepared.</a:t>
            </a:r>
          </a:p>
          <a:p>
            <a:pPr algn="ctr"/>
            <a:endParaRPr lang="en-GB" dirty="0">
              <a:latin typeface="XCCW Joined 1a" panose="03050602040000000000" pitchFamily="66" charset="0"/>
            </a:endParaRPr>
          </a:p>
          <a:p>
            <a:pPr algn="ctr"/>
            <a:r>
              <a:rPr lang="en-GB" dirty="0">
                <a:latin typeface="XCCW Joined 1a" panose="03050602040000000000" pitchFamily="66" charset="0"/>
              </a:rPr>
              <a:t>Think about the times you have been messy and dirty.</a:t>
            </a:r>
          </a:p>
          <a:p>
            <a:pPr algn="ctr"/>
            <a:endParaRPr lang="en-GB" dirty="0">
              <a:latin typeface="XCCW Joined 1a" panose="03050602040000000000" pitchFamily="66" charset="0"/>
            </a:endParaRPr>
          </a:p>
          <a:p>
            <a:pPr algn="ctr"/>
            <a:r>
              <a:rPr lang="en-GB" dirty="0">
                <a:latin typeface="XCCW Joined 1a" panose="03050602040000000000" pitchFamily="66" charset="0"/>
              </a:rPr>
              <a:t>Pray for strength to make you a better person and help you to keep things tidy and clean. </a:t>
            </a:r>
          </a:p>
        </p:txBody>
      </p:sp>
    </p:spTree>
    <p:extLst>
      <p:ext uri="{BB962C8B-B14F-4D97-AF65-F5344CB8AC3E}">
        <p14:creationId xmlns:p14="http://schemas.microsoft.com/office/powerpoint/2010/main" val="3410485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ttps://www.mrmen.com/wp-content/uploads/2016/06/lmcurious-128-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312" y="114328"/>
            <a:ext cx="1219200" cy="121920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rot="10800000" flipH="1" flipV="1">
            <a:off x="72824" y="1476007"/>
            <a:ext cx="1908238" cy="1200329"/>
          </a:xfrm>
          <a:prstGeom prst="rect">
            <a:avLst/>
          </a:prstGeom>
          <a:noFill/>
        </p:spPr>
        <p:txBody>
          <a:bodyPr wrap="square" rtlCol="0">
            <a:spAutoFit/>
          </a:bodyPr>
          <a:lstStyle/>
          <a:p>
            <a:pPr algn="ctr"/>
            <a:r>
              <a:rPr lang="en-GB" sz="2400" dirty="0">
                <a:latin typeface="XCCW Joined 1a" panose="03050602040000000000" pitchFamily="66" charset="0"/>
              </a:rPr>
              <a:t>Little Miss Curious</a:t>
            </a:r>
          </a:p>
        </p:txBody>
      </p:sp>
      <p:pic>
        <p:nvPicPr>
          <p:cNvPr id="6148" name="Picture 4" descr="https://www.mrmen.com/wp-content/uploads/2016/06/lmbrainy-128-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5099" y="243209"/>
            <a:ext cx="1219200" cy="121920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rot="10800000" flipH="1" flipV="1">
            <a:off x="4800580" y="1476007"/>
            <a:ext cx="1908238" cy="1200329"/>
          </a:xfrm>
          <a:prstGeom prst="rect">
            <a:avLst/>
          </a:prstGeom>
          <a:noFill/>
        </p:spPr>
        <p:txBody>
          <a:bodyPr wrap="square" rtlCol="0">
            <a:spAutoFit/>
          </a:bodyPr>
          <a:lstStyle/>
          <a:p>
            <a:pPr algn="ctr"/>
            <a:r>
              <a:rPr lang="en-GB" sz="2400" dirty="0">
                <a:latin typeface="XCCW Joined 1a" panose="03050602040000000000" pitchFamily="66" charset="0"/>
              </a:rPr>
              <a:t>Little Miss Brainy</a:t>
            </a:r>
          </a:p>
        </p:txBody>
      </p:sp>
      <p:pic>
        <p:nvPicPr>
          <p:cNvPr id="8" name="Picture 2" descr="https://www.mrmen.com/wp-content/uploads/2016/06/lmsunshine-128-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34543" y="33433"/>
            <a:ext cx="1665942" cy="1665943"/>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rot="10800000" flipH="1" flipV="1">
            <a:off x="8213395" y="1660673"/>
            <a:ext cx="1908238" cy="1200329"/>
          </a:xfrm>
          <a:prstGeom prst="rect">
            <a:avLst/>
          </a:prstGeom>
          <a:noFill/>
        </p:spPr>
        <p:txBody>
          <a:bodyPr wrap="square" rtlCol="0">
            <a:spAutoFit/>
          </a:bodyPr>
          <a:lstStyle/>
          <a:p>
            <a:pPr algn="ctr"/>
            <a:r>
              <a:rPr lang="en-GB" sz="2400" dirty="0">
                <a:latin typeface="XCCW Joined 1a" panose="03050602040000000000" pitchFamily="66" charset="0"/>
              </a:rPr>
              <a:t>Little Miss Sunshine</a:t>
            </a:r>
          </a:p>
        </p:txBody>
      </p:sp>
      <p:pic>
        <p:nvPicPr>
          <p:cNvPr id="16" name="Picture 10" descr="https://www.mrmen.com/wp-content/uploads/2016/06/lmwise-128-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45318" y="234074"/>
            <a:ext cx="1219200" cy="1219201"/>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rot="10800000" flipH="1" flipV="1">
            <a:off x="3236861" y="1509571"/>
            <a:ext cx="1908238" cy="1200329"/>
          </a:xfrm>
          <a:prstGeom prst="rect">
            <a:avLst/>
          </a:prstGeom>
          <a:noFill/>
        </p:spPr>
        <p:txBody>
          <a:bodyPr wrap="square" rtlCol="0">
            <a:spAutoFit/>
          </a:bodyPr>
          <a:lstStyle/>
          <a:p>
            <a:pPr algn="ctr"/>
            <a:r>
              <a:rPr lang="en-GB" sz="2400" dirty="0">
                <a:latin typeface="XCCW Joined 1a" panose="03050602040000000000" pitchFamily="66" charset="0"/>
              </a:rPr>
              <a:t>Little Miss Wise</a:t>
            </a:r>
          </a:p>
        </p:txBody>
      </p:sp>
      <p:pic>
        <p:nvPicPr>
          <p:cNvPr id="18" name="Picture 32" descr="https://www.mrmen.com/wp-content/uploads/2016/06/mrclever-128-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0578" y="256805"/>
            <a:ext cx="1219200" cy="1219201"/>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p:cNvSpPr txBox="1"/>
          <p:nvPr/>
        </p:nvSpPr>
        <p:spPr>
          <a:xfrm rot="10800000" flipH="1" flipV="1">
            <a:off x="1824384" y="1845339"/>
            <a:ext cx="1802999" cy="830997"/>
          </a:xfrm>
          <a:prstGeom prst="rect">
            <a:avLst/>
          </a:prstGeom>
          <a:noFill/>
        </p:spPr>
        <p:txBody>
          <a:bodyPr wrap="square" rtlCol="0">
            <a:spAutoFit/>
          </a:bodyPr>
          <a:lstStyle/>
          <a:p>
            <a:pPr algn="ctr"/>
            <a:r>
              <a:rPr lang="en-GB" sz="2400" dirty="0">
                <a:latin typeface="XCCW Joined 1a" panose="03050602040000000000" pitchFamily="66" charset="0"/>
              </a:rPr>
              <a:t>Mr. Clever</a:t>
            </a:r>
          </a:p>
        </p:txBody>
      </p:sp>
      <p:sp>
        <p:nvSpPr>
          <p:cNvPr id="24" name="TextBox 23"/>
          <p:cNvSpPr txBox="1"/>
          <p:nvPr/>
        </p:nvSpPr>
        <p:spPr>
          <a:xfrm>
            <a:off x="298173" y="2814648"/>
            <a:ext cx="5734880" cy="3693319"/>
          </a:xfrm>
          <a:prstGeom prst="rect">
            <a:avLst/>
          </a:prstGeom>
          <a:solidFill>
            <a:srgbClr val="92D050"/>
          </a:solidFill>
          <a:ln w="38100">
            <a:solidFill>
              <a:schemeClr val="tx1"/>
            </a:solidFill>
          </a:ln>
          <a:effectLst>
            <a:glow rad="63500">
              <a:schemeClr val="accent2">
                <a:satMod val="175000"/>
                <a:alpha val="40000"/>
              </a:schemeClr>
            </a:glow>
          </a:effectLst>
        </p:spPr>
        <p:txBody>
          <a:bodyPr wrap="square" rtlCol="0">
            <a:spAutoFit/>
          </a:bodyPr>
          <a:lstStyle/>
          <a:p>
            <a:pPr algn="ctr"/>
            <a:r>
              <a:rPr lang="en-GB" dirty="0">
                <a:latin typeface="XCCW Joined 1a" panose="03050602040000000000" pitchFamily="66" charset="0"/>
              </a:rPr>
              <a:t>These characters make us think about the way we learn. </a:t>
            </a:r>
          </a:p>
          <a:p>
            <a:pPr algn="ctr"/>
            <a:endParaRPr lang="en-GB" dirty="0">
              <a:latin typeface="XCCW Joined 1a" panose="03050602040000000000" pitchFamily="66" charset="0"/>
            </a:endParaRPr>
          </a:p>
          <a:p>
            <a:pPr algn="ctr"/>
            <a:r>
              <a:rPr lang="en-GB" dirty="0">
                <a:latin typeface="XCCW Joined 1a" panose="03050602040000000000" pitchFamily="66" charset="0"/>
              </a:rPr>
              <a:t>Use these characters to help you pray to be more curious, to ask more questions and to become wise.</a:t>
            </a:r>
          </a:p>
          <a:p>
            <a:pPr algn="ctr"/>
            <a:endParaRPr lang="en-GB" dirty="0">
              <a:latin typeface="XCCW Joined 1a" panose="03050602040000000000" pitchFamily="66" charset="0"/>
            </a:endParaRPr>
          </a:p>
          <a:p>
            <a:pPr algn="ctr"/>
            <a:r>
              <a:rPr lang="en-GB" dirty="0">
                <a:latin typeface="XCCW Joined 1a" panose="03050602040000000000" pitchFamily="66" charset="0"/>
              </a:rPr>
              <a:t>Think about people who help you to achieve things in life, your parents, your family, your friends, your teachers.</a:t>
            </a:r>
          </a:p>
          <a:p>
            <a:pPr algn="ctr"/>
            <a:endParaRPr lang="en-GB" dirty="0">
              <a:latin typeface="XCCW Joined 1a" panose="03050602040000000000" pitchFamily="66" charset="0"/>
            </a:endParaRPr>
          </a:p>
          <a:p>
            <a:pPr algn="ctr"/>
            <a:r>
              <a:rPr lang="en-GB" dirty="0">
                <a:latin typeface="XCCW Joined 1a" panose="03050602040000000000" pitchFamily="66" charset="0"/>
              </a:rPr>
              <a:t>Pray to God to give you great talents.</a:t>
            </a:r>
          </a:p>
        </p:txBody>
      </p:sp>
      <p:sp>
        <p:nvSpPr>
          <p:cNvPr id="25" name="TextBox 24"/>
          <p:cNvSpPr txBox="1"/>
          <p:nvPr/>
        </p:nvSpPr>
        <p:spPr>
          <a:xfrm>
            <a:off x="6454083" y="2814649"/>
            <a:ext cx="5426863" cy="2862322"/>
          </a:xfrm>
          <a:prstGeom prst="rect">
            <a:avLst/>
          </a:prstGeom>
          <a:solidFill>
            <a:srgbClr val="FFFF00"/>
          </a:solidFill>
          <a:ln w="38100">
            <a:solidFill>
              <a:schemeClr val="tx1"/>
            </a:solidFill>
          </a:ln>
          <a:effectLst>
            <a:glow rad="63500">
              <a:schemeClr val="accent2">
                <a:satMod val="175000"/>
                <a:alpha val="40000"/>
              </a:schemeClr>
            </a:glow>
          </a:effectLst>
        </p:spPr>
        <p:txBody>
          <a:bodyPr wrap="square" rtlCol="0">
            <a:spAutoFit/>
          </a:bodyPr>
          <a:lstStyle/>
          <a:p>
            <a:pPr algn="ctr"/>
            <a:r>
              <a:rPr lang="en-GB" dirty="0">
                <a:latin typeface="XCCW Joined 1a" panose="03050602040000000000" pitchFamily="66" charset="0"/>
              </a:rPr>
              <a:t>This character make us think about the sun and happiness. </a:t>
            </a:r>
          </a:p>
          <a:p>
            <a:pPr algn="ctr"/>
            <a:endParaRPr lang="en-GB" dirty="0">
              <a:latin typeface="XCCW Joined 1a" panose="03050602040000000000" pitchFamily="66" charset="0"/>
            </a:endParaRPr>
          </a:p>
          <a:p>
            <a:pPr algn="ctr"/>
            <a:r>
              <a:rPr lang="en-GB" dirty="0">
                <a:latin typeface="XCCW Joined 1a" panose="03050602040000000000" pitchFamily="66" charset="0"/>
              </a:rPr>
              <a:t>Use this character to say thank you for the sun and the things that make you shine.</a:t>
            </a:r>
          </a:p>
          <a:p>
            <a:pPr algn="ctr"/>
            <a:endParaRPr lang="en-GB" dirty="0">
              <a:latin typeface="XCCW Joined 1a" panose="03050602040000000000" pitchFamily="66" charset="0"/>
            </a:endParaRPr>
          </a:p>
          <a:p>
            <a:pPr algn="ctr"/>
            <a:r>
              <a:rPr lang="en-GB" dirty="0">
                <a:latin typeface="XCCW Joined 1a" panose="03050602040000000000" pitchFamily="66" charset="0"/>
              </a:rPr>
              <a:t>Pray with thanks and gratitude for God’s creation and all that live upon it. </a:t>
            </a:r>
          </a:p>
        </p:txBody>
      </p:sp>
    </p:spTree>
    <p:extLst>
      <p:ext uri="{BB962C8B-B14F-4D97-AF65-F5344CB8AC3E}">
        <p14:creationId xmlns:p14="http://schemas.microsoft.com/office/powerpoint/2010/main" val="13564628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245</TotalTime>
  <Words>951</Words>
  <Application>Microsoft Office PowerPoint</Application>
  <PresentationFormat>Widescreen</PresentationFormat>
  <Paragraphs>118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XCCW Joined 1a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SMCS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Jemma Coulson</dc:creator>
  <cp:lastModifiedBy>Rachel Jessup</cp:lastModifiedBy>
  <cp:revision>12</cp:revision>
  <dcterms:created xsi:type="dcterms:W3CDTF">2020-05-28T09:06:28Z</dcterms:created>
  <dcterms:modified xsi:type="dcterms:W3CDTF">2020-11-23T15:54:57Z</dcterms:modified>
</cp:coreProperties>
</file>